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0.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31.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3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32.xml" ContentType="application/vnd.openxmlformats-officedocument.presentationml.slide+xml"/>
  <Override PartName="/ppt/slides/slide1.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notesSlides/notesSlide43.xml" ContentType="application/vnd.openxmlformats-officedocument.presentationml.notesSlide+xml"/>
  <Override PartName="/ppt/notesSlides/notesSlide42.xml" ContentType="application/vnd.openxmlformats-officedocument.presentationml.notesSlide+xml"/>
  <Override PartName="/ppt/notesSlides/notesSlide44.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40.xml" ContentType="application/vnd.openxmlformats-officedocument.presentationml.notesSlide+xml"/>
  <Override PartName="/ppt/notesSlides/notesSlide39.xml" ContentType="application/vnd.openxmlformats-officedocument.presentationml.notesSlide+xml"/>
  <Override PartName="/ppt/notesSlides/notesSlide38.xml" ContentType="application/vnd.openxmlformats-officedocument.presentationml.notesSlide+xml"/>
  <Override PartName="/ppt/notesSlides/notesSlide41.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32.xml" ContentType="application/vnd.openxmlformats-officedocument.presentationml.notesSlide+xml"/>
  <Override PartName="/ppt/notesSlides/notesSlide1.xml" ContentType="application/vnd.openxmlformats-officedocument.presentationml.notesSlide+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8.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31.xml" ContentType="application/vnd.openxmlformats-officedocument.presentationml.notesSlide+xml"/>
  <Override PartName="/ppt/notesSlides/notesSlide22.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Lst>
  <p:notesMasterIdLst>
    <p:notesMasterId r:id="rId47"/>
  </p:notesMasterIdLst>
  <p:handoutMasterIdLst>
    <p:handoutMasterId r:id="rId48"/>
  </p:handoutMasterIdLst>
  <p:sldIdLst>
    <p:sldId id="269" r:id="rId3"/>
    <p:sldId id="301" r:id="rId4"/>
    <p:sldId id="302" r:id="rId5"/>
    <p:sldId id="270" r:id="rId6"/>
    <p:sldId id="298" r:id="rId7"/>
    <p:sldId id="299" r:id="rId8"/>
    <p:sldId id="300" r:id="rId9"/>
    <p:sldId id="339" r:id="rId10"/>
    <p:sldId id="327" r:id="rId11"/>
    <p:sldId id="328" r:id="rId12"/>
    <p:sldId id="340" r:id="rId13"/>
    <p:sldId id="330" r:id="rId14"/>
    <p:sldId id="331" r:id="rId15"/>
    <p:sldId id="332" r:id="rId16"/>
    <p:sldId id="333" r:id="rId17"/>
    <p:sldId id="334" r:id="rId18"/>
    <p:sldId id="336" r:id="rId19"/>
    <p:sldId id="346" r:id="rId20"/>
    <p:sldId id="337" r:id="rId21"/>
    <p:sldId id="320" r:id="rId22"/>
    <p:sldId id="347" r:id="rId23"/>
    <p:sldId id="322" r:id="rId24"/>
    <p:sldId id="304" r:id="rId25"/>
    <p:sldId id="306" r:id="rId26"/>
    <p:sldId id="307" r:id="rId27"/>
    <p:sldId id="310" r:id="rId28"/>
    <p:sldId id="312" r:id="rId29"/>
    <p:sldId id="311" r:id="rId30"/>
    <p:sldId id="315" r:id="rId31"/>
    <p:sldId id="313" r:id="rId32"/>
    <p:sldId id="317" r:id="rId33"/>
    <p:sldId id="318" r:id="rId34"/>
    <p:sldId id="319" r:id="rId35"/>
    <p:sldId id="323" r:id="rId36"/>
    <p:sldId id="316" r:id="rId37"/>
    <p:sldId id="321" r:id="rId38"/>
    <p:sldId id="281" r:id="rId39"/>
    <p:sldId id="348" r:id="rId40"/>
    <p:sldId id="297" r:id="rId41"/>
    <p:sldId id="324" r:id="rId42"/>
    <p:sldId id="345" r:id="rId43"/>
    <p:sldId id="325" r:id="rId44"/>
    <p:sldId id="326" r:id="rId45"/>
    <p:sldId id="344" r:id="rId46"/>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99F4E1C-0B8C-4934-9B45-3084469BAD7A}">
          <p14:sldIdLst>
            <p14:sldId id="269"/>
            <p14:sldId id="301"/>
            <p14:sldId id="302"/>
            <p14:sldId id="270"/>
            <p14:sldId id="298"/>
            <p14:sldId id="299"/>
            <p14:sldId id="300"/>
            <p14:sldId id="339"/>
            <p14:sldId id="327"/>
            <p14:sldId id="328"/>
            <p14:sldId id="340"/>
            <p14:sldId id="330"/>
            <p14:sldId id="331"/>
            <p14:sldId id="332"/>
            <p14:sldId id="333"/>
            <p14:sldId id="334"/>
            <p14:sldId id="336"/>
            <p14:sldId id="346"/>
            <p14:sldId id="337"/>
            <p14:sldId id="320"/>
            <p14:sldId id="347"/>
            <p14:sldId id="322"/>
            <p14:sldId id="304"/>
            <p14:sldId id="306"/>
            <p14:sldId id="307"/>
            <p14:sldId id="310"/>
            <p14:sldId id="312"/>
            <p14:sldId id="311"/>
            <p14:sldId id="315"/>
            <p14:sldId id="313"/>
            <p14:sldId id="317"/>
            <p14:sldId id="318"/>
            <p14:sldId id="319"/>
            <p14:sldId id="323"/>
            <p14:sldId id="316"/>
            <p14:sldId id="321"/>
            <p14:sldId id="281"/>
            <p14:sldId id="348"/>
            <p14:sldId id="297"/>
            <p14:sldId id="324"/>
            <p14:sldId id="345"/>
            <p14:sldId id="325"/>
            <p14:sldId id="326"/>
            <p14:sldId id="34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9900"/>
    <a:srgbClr val="9C8530"/>
    <a:srgbClr val="CC9900"/>
    <a:srgbClr val="6022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9432" autoAdjust="0"/>
    <p:restoredTop sz="62878" autoAdjust="0"/>
  </p:normalViewPr>
  <p:slideViewPr>
    <p:cSldViewPr>
      <p:cViewPr>
        <p:scale>
          <a:sx n="100" d="100"/>
          <a:sy n="100" d="100"/>
        </p:scale>
        <p:origin x="-72" y="1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55" Type="http://schemas.openxmlformats.org/officeDocument/2006/relationships/customXml" Target="../customXml/item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customXml" Target="../customXml/item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411"/>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850443" y="1"/>
            <a:ext cx="2945659" cy="496411"/>
          </a:xfrm>
          <a:prstGeom prst="rect">
            <a:avLst/>
          </a:prstGeom>
        </p:spPr>
        <p:txBody>
          <a:bodyPr vert="horz" lIns="91440" tIns="45720" rIns="91440" bIns="45720" rtlCol="0"/>
          <a:lstStyle>
            <a:lvl1pPr algn="r">
              <a:defRPr sz="1200"/>
            </a:lvl1pPr>
          </a:lstStyle>
          <a:p>
            <a:fld id="{8603F671-4555-4D21-B436-D888C9660A6D}" type="datetimeFigureOut">
              <a:rPr lang="en-ZA" smtClean="0"/>
              <a:t>2013/05/21</a:t>
            </a:fld>
            <a:endParaRPr lang="en-ZA" dirty="0"/>
          </a:p>
        </p:txBody>
      </p:sp>
      <p:sp>
        <p:nvSpPr>
          <p:cNvPr id="4" name="Footer Placeholder 3"/>
          <p:cNvSpPr>
            <a:spLocks noGrp="1"/>
          </p:cNvSpPr>
          <p:nvPr>
            <p:ph type="ftr" sz="quarter" idx="2"/>
          </p:nvPr>
        </p:nvSpPr>
        <p:spPr>
          <a:xfrm>
            <a:off x="0" y="9430092"/>
            <a:ext cx="2945659" cy="496411"/>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50443" y="9430092"/>
            <a:ext cx="2945659" cy="496411"/>
          </a:xfrm>
          <a:prstGeom prst="rect">
            <a:avLst/>
          </a:prstGeom>
        </p:spPr>
        <p:txBody>
          <a:bodyPr vert="horz" lIns="91440" tIns="45720" rIns="91440" bIns="45720" rtlCol="0" anchor="b"/>
          <a:lstStyle>
            <a:lvl1pPr algn="r">
              <a:defRPr sz="1200"/>
            </a:lvl1pPr>
          </a:lstStyle>
          <a:p>
            <a:fld id="{45CB9179-539A-4E77-93D2-3013E82A7F35}" type="slidenum">
              <a:rPr lang="en-ZA" smtClean="0"/>
              <a:t>‹#›</a:t>
            </a:fld>
            <a:endParaRPr lang="en-ZA" dirty="0"/>
          </a:p>
        </p:txBody>
      </p:sp>
    </p:spTree>
    <p:extLst>
      <p:ext uri="{BB962C8B-B14F-4D97-AF65-F5344CB8AC3E}">
        <p14:creationId xmlns:p14="http://schemas.microsoft.com/office/powerpoint/2010/main" val="19598482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411"/>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50443" y="1"/>
            <a:ext cx="2945659" cy="496411"/>
          </a:xfrm>
          <a:prstGeom prst="rect">
            <a:avLst/>
          </a:prstGeom>
        </p:spPr>
        <p:txBody>
          <a:bodyPr vert="horz" lIns="91440" tIns="45720" rIns="91440" bIns="45720" rtlCol="0"/>
          <a:lstStyle>
            <a:lvl1pPr algn="r">
              <a:defRPr sz="1200"/>
            </a:lvl1pPr>
          </a:lstStyle>
          <a:p>
            <a:fld id="{C59EB22B-AB16-448A-AB4B-04B3031910AA}" type="datetimeFigureOut">
              <a:rPr lang="en-ZA" smtClean="0"/>
              <a:pPr/>
              <a:t>2013/05/21</a:t>
            </a:fld>
            <a:endParaRPr lang="en-ZA"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30092"/>
            <a:ext cx="2945659" cy="496411"/>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3" y="9430092"/>
            <a:ext cx="2945659" cy="496411"/>
          </a:xfrm>
          <a:prstGeom prst="rect">
            <a:avLst/>
          </a:prstGeom>
        </p:spPr>
        <p:txBody>
          <a:bodyPr vert="horz" lIns="91440" tIns="45720" rIns="91440" bIns="45720" rtlCol="0" anchor="b"/>
          <a:lstStyle>
            <a:lvl1pPr algn="r">
              <a:defRPr sz="1200"/>
            </a:lvl1pPr>
          </a:lstStyle>
          <a:p>
            <a:fld id="{63B3F4D8-CF80-406C-8D68-6C41C7C5CFD0}" type="slidenum">
              <a:rPr lang="en-ZA" smtClean="0"/>
              <a:pPr/>
              <a:t>‹#›</a:t>
            </a:fld>
            <a:endParaRPr lang="en-ZA" dirty="0"/>
          </a:p>
        </p:txBody>
      </p:sp>
    </p:spTree>
    <p:extLst>
      <p:ext uri="{BB962C8B-B14F-4D97-AF65-F5344CB8AC3E}">
        <p14:creationId xmlns:p14="http://schemas.microsoft.com/office/powerpoint/2010/main" val="2827522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library.sun.ac.za/"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www.experts.scival.com/stellenbosch" TargetMode="External"/><Relationship Id="rId4" Type="http://schemas.openxmlformats.org/officeDocument/2006/relationships/hyperlink" Target="http://library.sun.ac.za/connect/jcr"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0.sun.ac.za/research/"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slideshare.net/MarisaPaco/publishing-scientific-research"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www.entsoc.org/Pubs/Periodicals/JEE"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sun.ac.za/"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sun.ac.za/"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cholar.google.com/citations?view_op=top_venues&amp;hl=en" TargetMode="External"/><Relationship Id="rId7" Type="http://schemas.openxmlformats.org/officeDocument/2006/relationships/hyperlink" Target="http://scholar.google.com/citations?view_op=top_venues&amp;hl=en&amp;vq=bus_developmenteconomics" TargetMode="External"/><Relationship Id="rId2" Type="http://schemas.openxmlformats.org/officeDocument/2006/relationships/slide" Target="../slides/slide34.xml"/><Relationship Id="rId1" Type="http://schemas.openxmlformats.org/officeDocument/2006/relationships/notesMaster" Target="../notesMasters/notesMaster1.xml"/><Relationship Id="rId6" Type="http://schemas.openxmlformats.org/officeDocument/2006/relationships/hyperlink" Target="http://scholar.google.com/citations?view_op=top_venues&amp;hl=en&amp;vq=eng_databasesinformationsystems" TargetMode="External"/><Relationship Id="rId5" Type="http://schemas.openxmlformats.org/officeDocument/2006/relationships/hyperlink" Target="http://scholar.google.com/citations?view_op=top_venues&amp;hl=en&amp;vq=med" TargetMode="External"/><Relationship Id="rId4" Type="http://schemas.openxmlformats.org/officeDocument/2006/relationships/hyperlink" Target="http://scholar.google.com/citations?view_op=top_venues&amp;hl=en&amp;vq=eng"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www.sun.ac.za/"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4C216E-9B73-4528-8DE3-D0029E43193B}" type="slidenum">
              <a:rPr lang="en-US">
                <a:solidFill>
                  <a:prstClr val="black"/>
                </a:solidFill>
              </a:rPr>
              <a:pPr/>
              <a:t>1</a:t>
            </a:fld>
            <a:endParaRPr lang="en-US" dirty="0">
              <a:solidFill>
                <a:prstClr val="black"/>
              </a:solidFill>
            </a:endParaRPr>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72E52A-6AD3-4E9C-B0CF-D060A172868F}" type="slidenum">
              <a:rPr lang="en-US">
                <a:solidFill>
                  <a:prstClr val="black"/>
                </a:solidFill>
              </a:rPr>
              <a:pPr/>
              <a:t>10</a:t>
            </a:fld>
            <a:endParaRPr lang="en-US" dirty="0">
              <a:solidFill>
                <a:prstClr val="black"/>
              </a:solidFill>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r>
              <a:rPr lang="en-US" dirty="0" smtClean="0"/>
              <a:t>It</a:t>
            </a:r>
            <a:r>
              <a:rPr lang="en-US" baseline="0" dirty="0" smtClean="0"/>
              <a:t> is important to understand the concept of scientific literature and the principles supporting it. How does it differ from popular literature? Professor Wieland Gevers lists “a set of principles which regulate the publishing of research findings or ideas”.</a:t>
            </a:r>
          </a:p>
          <a:p>
            <a:pPr marL="177108" indent="-177108">
              <a:buFont typeface="Arial" pitchFamily="34" charset="0"/>
              <a:buChar char="•"/>
            </a:pPr>
            <a:r>
              <a:rPr lang="en-US" dirty="0" smtClean="0"/>
              <a:t>The reported findings must be </a:t>
            </a:r>
            <a:r>
              <a:rPr lang="en-US" b="1" dirty="0" smtClean="0"/>
              <a:t>original</a:t>
            </a:r>
            <a:r>
              <a:rPr lang="en-US" b="0" dirty="0" smtClean="0"/>
              <a:t>, in the sense</a:t>
            </a:r>
            <a:r>
              <a:rPr lang="en-US" b="0" baseline="0" dirty="0" smtClean="0"/>
              <a:t> that they are the </a:t>
            </a:r>
            <a:r>
              <a:rPr lang="en-US" b="1" baseline="0" dirty="0" smtClean="0"/>
              <a:t>first report</a:t>
            </a:r>
            <a:r>
              <a:rPr lang="en-US" b="0" baseline="0" dirty="0" smtClean="0"/>
              <a:t> of such findings.</a:t>
            </a:r>
          </a:p>
          <a:p>
            <a:pPr marL="177108" indent="-177108">
              <a:buFont typeface="Arial" pitchFamily="34" charset="0"/>
              <a:buChar char="•"/>
            </a:pPr>
            <a:r>
              <a:rPr lang="en-ZA" dirty="0"/>
              <a:t>Reports must contain, or permit reference to, sufficient </a:t>
            </a:r>
            <a:r>
              <a:rPr lang="en-ZA" b="1" dirty="0"/>
              <a:t>detail of the methods and materials used </a:t>
            </a:r>
            <a:r>
              <a:rPr lang="en-ZA" dirty="0"/>
              <a:t>in the study to permit </a:t>
            </a:r>
            <a:r>
              <a:rPr lang="en-ZA" b="1" dirty="0"/>
              <a:t>replication </a:t>
            </a:r>
            <a:r>
              <a:rPr lang="en-ZA" dirty="0"/>
              <a:t>in the hands of other scientists/scholars. </a:t>
            </a:r>
          </a:p>
          <a:p>
            <a:pPr marL="177108" indent="-177108">
              <a:buFont typeface="Arial" pitchFamily="34" charset="0"/>
              <a:buChar char="•"/>
            </a:pPr>
            <a:r>
              <a:rPr lang="en-ZA" b="1" dirty="0"/>
              <a:t>Integrity </a:t>
            </a:r>
            <a:r>
              <a:rPr lang="en-ZA" dirty="0"/>
              <a:t>of reporting requires that </a:t>
            </a:r>
            <a:r>
              <a:rPr lang="en-ZA" b="1" dirty="0"/>
              <a:t>no inconsistent data are omitted </a:t>
            </a:r>
            <a:r>
              <a:rPr lang="en-ZA" dirty="0"/>
              <a:t>or </a:t>
            </a:r>
            <a:r>
              <a:rPr lang="en-ZA" b="1" dirty="0"/>
              <a:t>fabricated data </a:t>
            </a:r>
            <a:r>
              <a:rPr lang="en-ZA" dirty="0"/>
              <a:t>presented, and that no </a:t>
            </a:r>
            <a:r>
              <a:rPr lang="en-ZA" b="1" dirty="0"/>
              <a:t>plagiarism </a:t>
            </a:r>
            <a:r>
              <a:rPr lang="en-ZA" dirty="0"/>
              <a:t>of work/text previously published by others is committed.</a:t>
            </a:r>
          </a:p>
          <a:p>
            <a:pPr marL="177108" indent="-177108">
              <a:buFont typeface="Arial" pitchFamily="34" charset="0"/>
              <a:buChar char="•"/>
            </a:pPr>
            <a:r>
              <a:rPr lang="en-ZA" dirty="0" smtClean="0"/>
              <a:t>The statistical treatment of data must be thorough and the conclusions drawn therefrom reasonable.</a:t>
            </a:r>
          </a:p>
          <a:p>
            <a:pPr marL="177108" indent="-177108">
              <a:buFont typeface="Arial" pitchFamily="34" charset="0"/>
              <a:buChar char="•"/>
            </a:pPr>
            <a:r>
              <a:rPr lang="en-ZA" dirty="0" smtClean="0"/>
              <a:t>The existing relevant literature must be appropriately and fairly cited. Ensure that reference is made to the first-published report of a finding rather than a later elaboration.</a:t>
            </a:r>
          </a:p>
          <a:p>
            <a:pPr marL="177108" indent="-177108">
              <a:buFont typeface="Arial" pitchFamily="34" charset="0"/>
              <a:buChar char="•"/>
            </a:pPr>
            <a:r>
              <a:rPr lang="en-ZA" dirty="0" smtClean="0"/>
              <a:t>Authorship must conform to the notions of responsibility and credit for the work as a whole, listing only persons who have contributed directly to the production of the work at an intellectual/conceptual level.</a:t>
            </a:r>
          </a:p>
          <a:p>
            <a:pPr marL="177108" indent="-177108">
              <a:buFont typeface="Arial" pitchFamily="34" charset="0"/>
              <a:buChar char="•"/>
            </a:pPr>
            <a:r>
              <a:rPr lang="en-ZA" dirty="0" smtClean="0"/>
              <a:t>Speculative deductions and postulations must be clearly specified and kept to a minimum.</a:t>
            </a:r>
          </a:p>
          <a:p>
            <a:pPr marL="177108" indent="-177108">
              <a:buFont typeface="Arial" pitchFamily="34" charset="0"/>
              <a:buChar char="•"/>
            </a:pPr>
            <a:r>
              <a:rPr lang="en-ZA" dirty="0" smtClean="0"/>
              <a:t>Acknowledgement of funding sources and declaration of possible conflicts of interest must be complete, in an acknowledgement section.</a:t>
            </a:r>
          </a:p>
          <a:p>
            <a:pPr marL="177108" indent="-177108">
              <a:buFont typeface="Arial" pitchFamily="34" charset="0"/>
              <a:buChar char="•"/>
            </a:pPr>
            <a:r>
              <a:rPr lang="en-ZA" dirty="0" smtClean="0"/>
              <a:t>Author affiliations must be provided which reflect both the period of the study and the present situation.</a:t>
            </a:r>
          </a:p>
          <a:p>
            <a:pPr marL="177108" indent="-177108">
              <a:buFont typeface="Arial" pitchFamily="34" charset="0"/>
              <a:buChar char="•"/>
            </a:pPr>
            <a:r>
              <a:rPr lang="en-ZA" dirty="0" smtClean="0"/>
              <a:t>Priority is accorded from the date of acceptance of the publication of an article (which should be indicated in the final article), not from its date of receipt as a submission, i.e. the peer review must have already taken place. Both dates are, however, usually given in the published version.</a:t>
            </a:r>
          </a:p>
          <a:p>
            <a:pPr marL="177108" indent="-177108">
              <a:buFont typeface="Arial" pitchFamily="34" charset="0"/>
              <a:buChar char="•"/>
            </a:pPr>
            <a:r>
              <a:rPr lang="en-ZA" dirty="0" smtClean="0"/>
              <a:t>Post-publication detection of errors and falsifications must always be corrected or retracted in print in the same journal</a:t>
            </a:r>
          </a:p>
          <a:p>
            <a:pPr marL="177108" indent="-177108">
              <a:buFont typeface="Arial" pitchFamily="34" charset="0"/>
              <a:buChar char="•"/>
            </a:pPr>
            <a:r>
              <a:rPr lang="en-ZA" dirty="0" smtClean="0"/>
              <a:t>Studies addressing a particular question should not be broken up into a series of scattered short publications but preferably be presented once as a full record of the work and its results.</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72E52A-6AD3-4E9C-B0CF-D060A172868F}" type="slidenum">
              <a:rPr lang="en-US">
                <a:solidFill>
                  <a:prstClr val="black"/>
                </a:solidFill>
              </a:rPr>
              <a:pPr/>
              <a:t>11</a:t>
            </a:fld>
            <a:endParaRPr lang="en-US" dirty="0">
              <a:solidFill>
                <a:prstClr val="black"/>
              </a:solidFill>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pPr marL="177108" indent="-177108">
              <a:buFont typeface="Arial" pitchFamily="34" charset="0"/>
              <a:buChar char="•"/>
            </a:pPr>
            <a:r>
              <a:rPr lang="en-US" dirty="0" smtClean="0"/>
              <a:t>Authors/researchers should ensure</a:t>
            </a:r>
            <a:r>
              <a:rPr lang="en-US" baseline="0" dirty="0" smtClean="0"/>
              <a:t> that they adhere to the principles as stipulated on the previous slide.</a:t>
            </a:r>
          </a:p>
          <a:p>
            <a:pPr marL="177108" indent="-177108">
              <a:buFont typeface="Arial" pitchFamily="34" charset="0"/>
              <a:buChar char="•"/>
            </a:pPr>
            <a:r>
              <a:rPr lang="en-US" baseline="0" dirty="0" smtClean="0"/>
              <a:t>Through “responsible and fair editorial oversight” and an accessible editorial policy, editors should ensure that “only excellent articles are accepted, and that most of them are greatly improved after submission by rigorous, independent, multiple peer review”. (Gevers, 2013: 7).</a:t>
            </a:r>
          </a:p>
          <a:p>
            <a:pPr marL="177108" indent="-177108">
              <a:buFont typeface="Arial" pitchFamily="34" charset="0"/>
              <a:buChar char="•"/>
            </a:pPr>
            <a:r>
              <a:rPr lang="en-ZA" dirty="0" smtClean="0"/>
              <a:t>Peer reviewers must carefully read and evaluate a submitted article and:</a:t>
            </a:r>
          </a:p>
          <a:p>
            <a:pPr marL="649395" lvl="1" indent="-177108">
              <a:buFont typeface="Arial" pitchFamily="34" charset="0"/>
              <a:buChar char="•"/>
            </a:pPr>
            <a:r>
              <a:rPr lang="en-ZA" dirty="0" smtClean="0"/>
              <a:t>scrutinise the methods and results in terms of consistency, interpretability and likely reproducibility;</a:t>
            </a:r>
          </a:p>
          <a:p>
            <a:pPr marL="649395" lvl="1" indent="-177108">
              <a:buFont typeface="Arial" pitchFamily="34" charset="0"/>
              <a:buChar char="•"/>
            </a:pPr>
            <a:r>
              <a:rPr lang="en-ZA" dirty="0" smtClean="0"/>
              <a:t>identify gaps that could or should be filled to enhance the interpretability and strength of the findings;</a:t>
            </a:r>
          </a:p>
          <a:p>
            <a:pPr marL="649395" lvl="1" indent="-177108">
              <a:buFont typeface="Arial" pitchFamily="34" charset="0"/>
              <a:buChar char="•"/>
            </a:pPr>
            <a:r>
              <a:rPr lang="en-ZA" dirty="0" smtClean="0"/>
              <a:t>suggest how the paper can be improved in terms of style, length and focus;</a:t>
            </a:r>
          </a:p>
          <a:p>
            <a:pPr marL="649395" lvl="1" indent="-177108">
              <a:buFont typeface="Arial" pitchFamily="34" charset="0"/>
              <a:buChar char="•"/>
            </a:pPr>
            <a:r>
              <a:rPr lang="en-ZA" dirty="0" smtClean="0"/>
              <a:t>assess the proper citation and referencing of previous studies (as outlined above in the “principles” section), including the critical issue of the originality of the work;</a:t>
            </a:r>
          </a:p>
          <a:p>
            <a:pPr marL="649395" lvl="1" indent="-177108">
              <a:buFont typeface="Arial" pitchFamily="34" charset="0"/>
              <a:buChar char="•"/>
            </a:pPr>
            <a:r>
              <a:rPr lang="en-ZA" dirty="0" smtClean="0"/>
              <a:t>contest conclusions not justified by the results presented; and</a:t>
            </a:r>
          </a:p>
          <a:p>
            <a:pPr marL="649395" lvl="1" indent="-177108">
              <a:buFont typeface="Arial" pitchFamily="34" charset="0"/>
              <a:buChar char="•"/>
            </a:pPr>
            <a:r>
              <a:rPr lang="en-ZA" dirty="0" smtClean="0"/>
              <a:t>“place” the work in the existing matrix of knowledge in the relevant area or field.</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72E52A-6AD3-4E9C-B0CF-D060A172868F}" type="slidenum">
              <a:rPr lang="en-US">
                <a:solidFill>
                  <a:prstClr val="black"/>
                </a:solidFill>
              </a:rPr>
              <a:pPr/>
              <a:t>12</a:t>
            </a:fld>
            <a:endParaRPr lang="en-US" dirty="0">
              <a:solidFill>
                <a:prstClr val="black"/>
              </a:solidFill>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r>
              <a:rPr lang="en-ZA" sz="1100" dirty="0"/>
              <a:t>It is important to choose which journal to send your work to at the very beginning of the writing process. It is not a case of writing an article and then looking for a journal which will possibly publish it. </a:t>
            </a:r>
          </a:p>
          <a:p>
            <a:r>
              <a:rPr lang="en-ZA" sz="1100" dirty="0"/>
              <a:t>Different journals have different stylistic specifications which need to be strictly adhered to. Specifications are found in the journal’s author guidelines, which will be addressed later. Each journal has a specific mandate and articles are frequently rejected because they do not fit the aims and scope of a journal.</a:t>
            </a:r>
          </a:p>
          <a:p>
            <a:r>
              <a:rPr lang="en-ZA" sz="1100" dirty="0"/>
              <a:t>Keep in mind that you may not submit your article to more than one academic journal at a time.</a:t>
            </a:r>
          </a:p>
          <a:p>
            <a:r>
              <a:rPr lang="en-ZA" sz="1100" dirty="0"/>
              <a:t>If your article is rejected by one journal, you can consider submitting it to a second, but only after you modify your paper to fit that journal’s specifications.</a:t>
            </a:r>
          </a:p>
          <a:p>
            <a:r>
              <a:rPr lang="en-ZA" sz="1100" dirty="0"/>
              <a:t>Experienced scientists will likely have a journal or two in mind at the outset; however, if you are an inexperienced author, start by making a shortlist of journals within your subject field. </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72E52A-6AD3-4E9C-B0CF-D060A172868F}" type="slidenum">
              <a:rPr lang="en-US">
                <a:solidFill>
                  <a:prstClr val="black"/>
                </a:solidFill>
              </a:rPr>
              <a:pPr/>
              <a:t>13</a:t>
            </a:fld>
            <a:endParaRPr lang="en-US" dirty="0">
              <a:solidFill>
                <a:prstClr val="black"/>
              </a:solidFill>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pPr defTabSz="944575">
              <a:defRPr/>
            </a:pPr>
            <a:r>
              <a:rPr lang="en-ZA" dirty="0"/>
              <a:t>There are a number of ways to find journals in a specific subject field:</a:t>
            </a:r>
          </a:p>
          <a:p>
            <a:pPr marL="177108" indent="-177108" defTabSz="944575">
              <a:buFont typeface="Arial" pitchFamily="34" charset="0"/>
              <a:buChar char="•"/>
              <a:defRPr/>
            </a:pPr>
            <a:r>
              <a:rPr lang="en-ZA" dirty="0"/>
              <a:t>Faculty librarians compile subject guides which often offer a list of journals related to the subject field concerned</a:t>
            </a:r>
            <a:br>
              <a:rPr lang="en-ZA" dirty="0"/>
            </a:br>
            <a:r>
              <a:rPr lang="en-ZA" dirty="0"/>
              <a:t>Find it: </a:t>
            </a:r>
            <a:r>
              <a:rPr lang="en-ZA" u="sng" dirty="0">
                <a:hlinkClick r:id="rId3"/>
              </a:rPr>
              <a:t>Library webpage</a:t>
            </a:r>
            <a:r>
              <a:rPr lang="en-ZA" dirty="0"/>
              <a:t> &gt; My Library &gt; Subject guides</a:t>
            </a:r>
          </a:p>
          <a:p>
            <a:pPr marL="177108" indent="-177108" defTabSz="944575">
              <a:buFont typeface="Arial" pitchFamily="34" charset="0"/>
              <a:buChar char="•"/>
              <a:defRPr/>
            </a:pPr>
            <a:r>
              <a:rPr lang="en-ZA" dirty="0"/>
              <a:t>The ISI </a:t>
            </a:r>
            <a:r>
              <a:rPr lang="en-ZA" u="sng" dirty="0">
                <a:hlinkClick r:id="rId4"/>
              </a:rPr>
              <a:t>Journal Citation Reports</a:t>
            </a:r>
            <a:r>
              <a:rPr lang="en-ZA" dirty="0"/>
              <a:t> categorise journals by subject </a:t>
            </a:r>
            <a:br>
              <a:rPr lang="en-ZA" dirty="0"/>
            </a:br>
            <a:r>
              <a:rPr lang="en-ZA" dirty="0"/>
              <a:t>Find it: </a:t>
            </a:r>
            <a:r>
              <a:rPr lang="en-ZA" u="sng" dirty="0">
                <a:hlinkClick r:id="rId3"/>
              </a:rPr>
              <a:t>Library webpage</a:t>
            </a:r>
            <a:r>
              <a:rPr lang="en-ZA" dirty="0"/>
              <a:t> &gt; Search &gt; E-databases &gt; Journal citation reports</a:t>
            </a:r>
          </a:p>
          <a:p>
            <a:pPr marL="177108" indent="-177108" defTabSz="944575">
              <a:buFont typeface="Arial" pitchFamily="34" charset="0"/>
              <a:buChar char="•"/>
              <a:defRPr/>
            </a:pPr>
            <a:r>
              <a:rPr lang="en-ZA" u="sng" dirty="0">
                <a:hlinkClick r:id="rId5"/>
              </a:rPr>
              <a:t>SciVal Experts</a:t>
            </a:r>
            <a:r>
              <a:rPr lang="en-ZA" dirty="0"/>
              <a:t> provides a list of journals where the most publications of a particular unit have appeared. The list is ordered with the journals that have the most publications included at the top.</a:t>
            </a:r>
            <a:br>
              <a:rPr lang="en-ZA" dirty="0"/>
            </a:br>
            <a:r>
              <a:rPr lang="en-ZA" dirty="0"/>
              <a:t>Find it: </a:t>
            </a:r>
            <a:r>
              <a:rPr lang="en-ZA" u="sng" dirty="0">
                <a:hlinkClick r:id="rId3"/>
              </a:rPr>
              <a:t>Library webpage</a:t>
            </a:r>
            <a:r>
              <a:rPr lang="en-ZA" dirty="0"/>
              <a:t> &gt; Quick links &gt; Research Performance Management Tools &gt; SciVal Experts &gt; Select a Department &gt; Click on Journals.</a:t>
            </a:r>
          </a:p>
          <a:p>
            <a:pPr marL="177108" indent="-177108" defTabSz="944575">
              <a:buFont typeface="Arial" pitchFamily="34" charset="0"/>
              <a:buChar char="•"/>
              <a:defRPr/>
            </a:pPr>
            <a:r>
              <a:rPr lang="en-ZA" dirty="0"/>
              <a:t>Browse the A-Z list of electronic journals</a:t>
            </a:r>
            <a:br>
              <a:rPr lang="en-ZA" dirty="0"/>
            </a:br>
            <a:r>
              <a:rPr lang="en-ZA" dirty="0"/>
              <a:t>Find it: </a:t>
            </a:r>
            <a:r>
              <a:rPr lang="en-ZA" u="sng" dirty="0">
                <a:hlinkClick r:id="rId3"/>
              </a:rPr>
              <a:t>Library webpage</a:t>
            </a:r>
            <a:r>
              <a:rPr lang="en-ZA" dirty="0"/>
              <a:t> &gt; Search &gt; E-journals &gt; Subjects</a:t>
            </a:r>
          </a:p>
          <a:p>
            <a:pPr marL="177108" marR="0" indent="-177108" algn="l" defTabSz="944575" rtl="0" eaLnBrk="1" fontAlgn="auto" latinLnBrk="0" hangingPunct="1">
              <a:lnSpc>
                <a:spcPct val="100000"/>
              </a:lnSpc>
              <a:spcBef>
                <a:spcPts val="0"/>
              </a:spcBef>
              <a:spcAft>
                <a:spcPts val="0"/>
              </a:spcAft>
              <a:buClrTx/>
              <a:buSzTx/>
              <a:buFont typeface="Arial" pitchFamily="34" charset="0"/>
              <a:buChar char="•"/>
              <a:tabLst/>
              <a:defRPr/>
            </a:pPr>
            <a:r>
              <a:rPr lang="en-ZA" dirty="0" smtClean="0"/>
              <a:t>Browse the Library’s journal shelves Look up the call number of a journal that might be suitable and then look on the shelves around it for other journals with the same subject.</a:t>
            </a:r>
          </a:p>
          <a:p>
            <a:pPr marL="177108" indent="-177108" defTabSz="944575">
              <a:buFont typeface="Arial" pitchFamily="34" charset="0"/>
              <a:buChar char="•"/>
              <a:defRPr/>
            </a:pPr>
            <a:r>
              <a:rPr lang="en-ZA" dirty="0" smtClean="0"/>
              <a:t>Ask </a:t>
            </a:r>
            <a:r>
              <a:rPr lang="en-ZA" dirty="0"/>
              <a:t>your supervisor or mentor for a recommendation, but only if he or she publishes regularly and in a variety of journals.</a:t>
            </a:r>
          </a:p>
          <a:p>
            <a:pPr marL="177108" indent="-177108" defTabSz="944575">
              <a:buFont typeface="Arial" pitchFamily="34" charset="0"/>
              <a:buChar char="•"/>
              <a:defRPr/>
            </a:pPr>
            <a:r>
              <a:rPr lang="en-ZA" dirty="0" smtClean="0"/>
              <a:t>Analyse </a:t>
            </a:r>
            <a:r>
              <a:rPr lang="en-ZA" dirty="0"/>
              <a:t>the citations in your own research. Where were the articles you cited published? This can help you find journals that publish work on your topic and from your angle.</a:t>
            </a:r>
          </a:p>
          <a:p>
            <a:pPr marL="177108" indent="-177108" defTabSz="944575">
              <a:buFont typeface="Arial" pitchFamily="34" charset="0"/>
              <a:buChar char="•"/>
              <a:defRPr/>
            </a:pPr>
            <a:endParaRPr lang="en-ZA" dirty="0"/>
          </a:p>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72E52A-6AD3-4E9C-B0CF-D060A172868F}" type="slidenum">
              <a:rPr lang="en-US">
                <a:solidFill>
                  <a:prstClr val="black"/>
                </a:solidFill>
              </a:rPr>
              <a:pPr/>
              <a:t>14</a:t>
            </a:fld>
            <a:endParaRPr lang="en-US" dirty="0">
              <a:solidFill>
                <a:prstClr val="black"/>
              </a:solidFill>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r>
              <a:rPr lang="en-ZA" dirty="0"/>
              <a:t>The next step is to evaluate the journals on your shortlist. Never send your article to a journal that you have not read or closely examined.</a:t>
            </a:r>
          </a:p>
          <a:p>
            <a:r>
              <a:rPr lang="en-ZA" dirty="0"/>
              <a:t>Two possible ways of evaluating a journal, is to check the journal against the lists of </a:t>
            </a:r>
            <a:r>
              <a:rPr lang="en-ZA" dirty="0" smtClean="0"/>
              <a:t>accredited </a:t>
            </a:r>
            <a:r>
              <a:rPr lang="en-ZA" dirty="0"/>
              <a:t>journals that are available on the website of the </a:t>
            </a:r>
            <a:r>
              <a:rPr lang="en-ZA" u="sng" dirty="0">
                <a:hlinkClick r:id="rId3"/>
              </a:rPr>
              <a:t>Division for Research Development</a:t>
            </a:r>
            <a:r>
              <a:rPr lang="en-ZA" dirty="0"/>
              <a:t> at Stellenbosch University (discussed in Session 3 by Dalene Pieterse) and to consider the impact factor of a journal (discussed in Section 2 by Lucia Schoombee). You will also find a link to the list of accredited journals on the Library’s Libguide on Bibliometrics and citation analysis.</a:t>
            </a:r>
          </a:p>
          <a:p>
            <a:r>
              <a:rPr lang="en-ZA" b="1" u="sng" dirty="0"/>
              <a:t>Accreditation</a:t>
            </a:r>
            <a:endParaRPr lang="en-ZA" b="1" dirty="0"/>
          </a:p>
          <a:p>
            <a:r>
              <a:rPr lang="en-ZA" dirty="0"/>
              <a:t>Journals have to meet the following criteria to be eligible for inclusion in the lists of approved journals:</a:t>
            </a:r>
          </a:p>
          <a:p>
            <a:pPr lvl="0"/>
            <a:r>
              <a:rPr lang="en-ZA" dirty="0"/>
              <a:t>The purpose of the journal must be to disseminate research results and the content must support high-level learning, teaching and research in the relevant subject area.</a:t>
            </a:r>
          </a:p>
          <a:p>
            <a:pPr lvl="0"/>
            <a:r>
              <a:rPr lang="en-ZA" dirty="0"/>
              <a:t>Articles accepted for publication in the journal must be peer reviewed, i.e. evaluated by a panel of professionals with credentials in the article's field of study to ensure that the article meet the standards of their specialty.</a:t>
            </a:r>
          </a:p>
          <a:p>
            <a:pPr lvl="0"/>
            <a:r>
              <a:rPr lang="en-ZA" dirty="0"/>
              <a:t>The majority of contributions to the journal must be beyond a single institution.</a:t>
            </a:r>
          </a:p>
          <a:p>
            <a:pPr lvl="0"/>
            <a:r>
              <a:rPr lang="en-ZA" dirty="0"/>
              <a:t>The journal must have an International Standard Serial Number (ISSN).</a:t>
            </a:r>
          </a:p>
          <a:p>
            <a:pPr lvl="0"/>
            <a:r>
              <a:rPr lang="en-ZA" dirty="0"/>
              <a:t>The journal must be published regularly.</a:t>
            </a:r>
          </a:p>
          <a:p>
            <a:pPr lvl="0"/>
            <a:r>
              <a:rPr lang="en-ZA" dirty="0"/>
              <a:t>The journal must have an editorial board that includes members beyond a single institution and is reflective of expertise in the relevant subject area.</a:t>
            </a:r>
          </a:p>
          <a:p>
            <a:pPr lvl="0"/>
            <a:r>
              <a:rPr lang="en-ZA" dirty="0"/>
              <a:t>The journal must be distributed beyond a single institution.</a:t>
            </a:r>
          </a:p>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72E52A-6AD3-4E9C-B0CF-D060A172868F}" type="slidenum">
              <a:rPr lang="en-US">
                <a:solidFill>
                  <a:prstClr val="black"/>
                </a:solidFill>
              </a:rPr>
              <a:pPr/>
              <a:t>15</a:t>
            </a:fld>
            <a:endParaRPr lang="en-US" dirty="0">
              <a:solidFill>
                <a:prstClr val="black"/>
              </a:solidFill>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r>
              <a:rPr lang="en-ZA" sz="1100" b="1" dirty="0"/>
              <a:t>Reputation – of the journal and the publisher</a:t>
            </a:r>
          </a:p>
          <a:p>
            <a:r>
              <a:rPr lang="en-ZA" sz="1100" dirty="0"/>
              <a:t>The reputation of the publisher, journal, editor and editorial board can give an indication of the quality of the journal.</a:t>
            </a:r>
          </a:p>
          <a:p>
            <a:r>
              <a:rPr lang="en-ZA" sz="1100" b="1" dirty="0"/>
              <a:t>Scope and focus of the journal</a:t>
            </a:r>
          </a:p>
          <a:p>
            <a:r>
              <a:rPr lang="en-ZA" sz="1100" dirty="0"/>
              <a:t>It is important that your article reaches the readers who can most benefit from it and who can most benefit you. The scope and aim of the journal will give an indication of who the journal’s readers are, e.g. national or international, limited to a select area of research or with a multidisciplinary focus. Your article should also suit the style of the journal.</a:t>
            </a:r>
          </a:p>
          <a:p>
            <a:r>
              <a:rPr lang="en-ZA" b="1" dirty="0"/>
              <a:t>Turnaround time / publication lag</a:t>
            </a:r>
          </a:p>
          <a:p>
            <a:r>
              <a:rPr lang="en-ZA" dirty="0"/>
              <a:t>What is the length of the review process? Average length of time from submission to acceptance or rejection; from acceptance to publication? Frequency of publication?</a:t>
            </a:r>
          </a:p>
          <a:p>
            <a:r>
              <a:rPr lang="en-ZA" b="1" dirty="0"/>
              <a:t>Included in prominent indexes</a:t>
            </a:r>
          </a:p>
          <a:p>
            <a:r>
              <a:rPr lang="en-ZA" dirty="0"/>
              <a:t>Are articles from the journal indexed in journal databases relevant to your field, or in citation databases such as Scopus or Web of Science? </a:t>
            </a:r>
          </a:p>
          <a:p>
            <a:r>
              <a:rPr lang="en-ZA" b="1" dirty="0"/>
              <a:t>Longevity</a:t>
            </a:r>
          </a:p>
          <a:p>
            <a:r>
              <a:rPr lang="en-ZA" dirty="0"/>
              <a:t>The number of years the journal has been around can be an indication of its stability and its interest to academia. </a:t>
            </a:r>
          </a:p>
          <a:p>
            <a:r>
              <a:rPr lang="en-ZA" b="1" dirty="0"/>
              <a:t>Editorial standards / Journal information</a:t>
            </a:r>
          </a:p>
          <a:p>
            <a:r>
              <a:rPr lang="en-ZA" dirty="0"/>
              <a:t>The competence of a journal’s editorial office can hugely influence the success or failure of an article. Make sure that the “Instructions to Authors” are easily accessible and that they set out clearly what is expected from authors. Does the journal come out on time or is it often two or three years behind? Is the journal carefully produced with a professional appearance, or does it have many typing errors, poor paper quality and other signs of neglect? Does the journal accept electronic submissions? This simplifies the submission process, allows swift management of manuscripts and makes it possible for authors to track the position of their manuscripts in the review process. </a:t>
            </a:r>
          </a:p>
          <a:p>
            <a:r>
              <a:rPr lang="en-ZA" b="1" dirty="0"/>
              <a:t>Acceptance rate</a:t>
            </a:r>
          </a:p>
          <a:p>
            <a:r>
              <a:rPr lang="en-ZA" dirty="0"/>
              <a:t>The acceptance rate gives an indication of how competitive a journal is. Journals with a low acceptance rate are considered to be amongst the most prestigious in their field, the assumption being that only the very best articles are selected.</a:t>
            </a:r>
          </a:p>
          <a:p>
            <a:r>
              <a:rPr lang="en-ZA" b="1" dirty="0"/>
              <a:t>Cost</a:t>
            </a:r>
          </a:p>
          <a:p>
            <a:pPr defTabSz="944575"/>
            <a:r>
              <a:rPr lang="en-ZA" dirty="0"/>
              <a:t>Be aware that some journals charge either a submission fee, an acceptance fee, page fees or fees for use of colour images or other special media formats. </a:t>
            </a:r>
          </a:p>
          <a:p>
            <a:r>
              <a:rPr lang="en-ZA" sz="1100" b="1" dirty="0"/>
              <a:t>Rights for authors</a:t>
            </a:r>
          </a:p>
          <a:p>
            <a:r>
              <a:rPr lang="en-ZA" sz="1100" dirty="0"/>
              <a:t>Check the journal website or their copyright form for information on author rights. Are you allowed to re-use the article after publication or to submit the post-print to the University’s research repository?</a:t>
            </a:r>
          </a:p>
          <a:p>
            <a:r>
              <a:rPr lang="en-ZA" b="1" dirty="0"/>
              <a:t>Type of publication</a:t>
            </a:r>
          </a:p>
          <a:p>
            <a:r>
              <a:rPr lang="en-ZA" dirty="0"/>
              <a:t>Some journals only accept only certain types of articles for publication. The next section discusses the different types of journals and types of articles.</a:t>
            </a:r>
            <a:endParaRPr lang="en-ZA" sz="1100" dirty="0"/>
          </a:p>
          <a:p>
            <a:endParaRPr lang="en-US" sz="11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72E52A-6AD3-4E9C-B0CF-D060A172868F}" type="slidenum">
              <a:rPr lang="en-US">
                <a:solidFill>
                  <a:prstClr val="black"/>
                </a:solidFill>
              </a:rPr>
              <a:pPr/>
              <a:t>16</a:t>
            </a:fld>
            <a:endParaRPr lang="en-US" dirty="0">
              <a:solidFill>
                <a:prstClr val="black"/>
              </a:solidFill>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r>
              <a:rPr lang="en-ZA" dirty="0"/>
              <a:t>It is important to match the type of article to the type of journal. Journals usually indicate the type of articles they accept in the “Instructions to Authors” section of the journal. Some journals publish only reviews. These journals usually have titles starting with “Advances in…”, or “Progress in.. “ or have the word “reviews” or similar distinguishing words in the title. Some journals publish a combination of different types of articles. </a:t>
            </a:r>
          </a:p>
          <a:p>
            <a:r>
              <a:rPr lang="en-ZA" b="1" u="none" dirty="0"/>
              <a:t>Types of journals:</a:t>
            </a:r>
          </a:p>
          <a:p>
            <a:pPr marL="177108" indent="-177108">
              <a:buFont typeface="Arial" pitchFamily="34" charset="0"/>
              <a:buChar char="•"/>
            </a:pPr>
            <a:r>
              <a:rPr lang="en-ZA" dirty="0"/>
              <a:t>Traditional academic research journal – Main venue for primary research, rigorously peer-reviewed.</a:t>
            </a:r>
          </a:p>
          <a:p>
            <a:pPr marL="177108" indent="-177108">
              <a:buFont typeface="Arial" pitchFamily="34" charset="0"/>
              <a:buChar char="•"/>
            </a:pPr>
            <a:r>
              <a:rPr lang="en-ZA" dirty="0"/>
              <a:t>Letters journal – Rapid communication of interim work, peer-reviewed, a good way to get very new and on-going research initially published.</a:t>
            </a:r>
          </a:p>
          <a:p>
            <a:pPr marL="177108" indent="-177108">
              <a:buFont typeface="Arial" pitchFamily="34" charset="0"/>
              <a:buChar char="•"/>
            </a:pPr>
            <a:r>
              <a:rPr lang="en-ZA" dirty="0"/>
              <a:t>Review journal – Covers current trends, usually peer-reviewed, contains some commissioned material.</a:t>
            </a:r>
          </a:p>
          <a:p>
            <a:pPr marL="177108" indent="-177108">
              <a:buFont typeface="Arial" pitchFamily="34" charset="0"/>
              <a:buChar char="•"/>
            </a:pPr>
            <a:r>
              <a:rPr lang="en-ZA" dirty="0"/>
              <a:t>Professional journal / magazine – Mainly review and how-to articles, lots of commissioned material, heavily edited but not necessarily peer-reviewed.</a:t>
            </a:r>
          </a:p>
          <a:p>
            <a:pPr algn="r"/>
            <a:r>
              <a:rPr lang="en-ZA" dirty="0"/>
              <a:t>From: </a:t>
            </a:r>
            <a:r>
              <a:rPr lang="en-ZA" u="sng" dirty="0">
                <a:hlinkClick r:id="rId3"/>
              </a:rPr>
              <a:t>http://</a:t>
            </a:r>
            <a:r>
              <a:rPr lang="en-ZA" u="sng" dirty="0" smtClean="0">
                <a:hlinkClick r:id="rId3"/>
              </a:rPr>
              <a:t>www.slideshare.net/MarisaPaco/publishing-scientific-research</a:t>
            </a:r>
            <a:endParaRPr lang="en-ZA" u="sng" dirty="0" smtClean="0"/>
          </a:p>
          <a:p>
            <a:r>
              <a:rPr lang="en-ZA" b="1" dirty="0" smtClean="0"/>
              <a:t>Types of journal</a:t>
            </a:r>
            <a:r>
              <a:rPr lang="en-ZA" b="1" baseline="0" dirty="0" smtClean="0"/>
              <a:t> manuscripts</a:t>
            </a:r>
            <a:endParaRPr lang="en-ZA" b="1" dirty="0" smtClean="0"/>
          </a:p>
          <a:p>
            <a:r>
              <a:rPr lang="en-ZA" b="1" dirty="0" smtClean="0"/>
              <a:t>Original article / Research article</a:t>
            </a:r>
          </a:p>
          <a:p>
            <a:r>
              <a:rPr lang="en-ZA" dirty="0" smtClean="0"/>
              <a:t>This is the most common type of journal manuscript. It may be called an Original Article, Research Article, Empirical Article or just Article, depending on the journal. The Research Article reports on the results of original research, but will also include a bibliography of other literature reviewed. These articles will have the following elements: an introduction, description of the research design, discussion of the data, methods and results, and bibliography.</a:t>
            </a:r>
          </a:p>
          <a:p>
            <a:r>
              <a:rPr lang="en-ZA" b="1" dirty="0" smtClean="0"/>
              <a:t>Rapid Communications</a:t>
            </a:r>
          </a:p>
          <a:p>
            <a:r>
              <a:rPr lang="en-ZA" dirty="0" smtClean="0"/>
              <a:t>These papers communicate findings that editors believe will be interesting to many researchers, and that will likely stimulate further research in the field. Rapid Communications usually receive prioritized handling by the editors and are published soon after submission to the journal. This format is therefore useful for scientists with results that are time sensitive (for example, those in highly competitive or quickly-changing disciplines). This format often has strict length limits, so some experimental details may not be published until the authors write a full Original Research manuscript.</a:t>
            </a:r>
          </a:p>
          <a:p>
            <a:r>
              <a:rPr lang="en-ZA" dirty="0" smtClean="0"/>
              <a:t>Many journals also refer to this type of manuscript as a Letter.</a:t>
            </a:r>
          </a:p>
          <a:p>
            <a:r>
              <a:rPr lang="en-ZA" dirty="0" smtClean="0"/>
              <a:t>Example: </a:t>
            </a:r>
            <a:r>
              <a:rPr lang="en-ZA" dirty="0" smtClean="0">
                <a:hlinkClick r:id="rId4"/>
              </a:rPr>
              <a:t>Journal of Economic Entomology</a:t>
            </a:r>
            <a:endParaRPr lang="en-ZA" dirty="0" smtClean="0"/>
          </a:p>
          <a:p>
            <a:r>
              <a:rPr lang="en-ZA" b="1" dirty="0" smtClean="0"/>
              <a:t>Review Articles: </a:t>
            </a:r>
          </a:p>
          <a:p>
            <a:r>
              <a:rPr lang="en-ZA" dirty="0" smtClean="0"/>
              <a:t>Review Articles provide a comprehensive summary of research on a certain topic, and a critical perspective on the state of the field and where it is heading. They are often written by leaders in a particular discipline after invitation from the editors of a journal. Reviews are often widely read (for example, by researchers looking for a full introduction to a field) and highly cited. Reviews commonly cite approximately 100 primary research articles. </a:t>
            </a:r>
          </a:p>
          <a:p>
            <a:r>
              <a:rPr lang="en-ZA" b="1" dirty="0" smtClean="0"/>
              <a:t>Case Studies</a:t>
            </a:r>
          </a:p>
          <a:p>
            <a:r>
              <a:rPr lang="en-ZA" dirty="0" smtClean="0"/>
              <a:t>These articles report specific instances of interesting phenomena. A goal of case studies is to make other researchers aware of the possibility that a specific phenomenon might occur. This type of study is often used in medicine to report the occurrence of previously unknown or emerging pathologies.</a:t>
            </a:r>
          </a:p>
          <a:p>
            <a:r>
              <a:rPr lang="en-ZA" b="1" dirty="0" smtClean="0"/>
              <a:t>Theoretical articles</a:t>
            </a:r>
          </a:p>
          <a:p>
            <a:r>
              <a:rPr lang="en-ZA" dirty="0" smtClean="0"/>
              <a:t>These articles do not contain original empirical research, but use existing research to present a new theory or to analyse or criticize existing theories.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72E52A-6AD3-4E9C-B0CF-D060A172868F}" type="slidenum">
              <a:rPr lang="en-US">
                <a:solidFill>
                  <a:prstClr val="black"/>
                </a:solidFill>
              </a:rPr>
              <a:pPr/>
              <a:t>17</a:t>
            </a:fld>
            <a:endParaRPr lang="en-US" dirty="0">
              <a:solidFill>
                <a:prstClr val="black"/>
              </a:solidFill>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r>
              <a:rPr lang="en-ZA" dirty="0"/>
              <a:t>The author guidelines of most journals can be found on the journal website</a:t>
            </a:r>
            <a:r>
              <a:rPr lang="en-ZA" dirty="0" smtClean="0"/>
              <a:t>. (Do a Google search)</a:t>
            </a:r>
            <a:endParaRPr lang="en-ZA" dirty="0"/>
          </a:p>
          <a:p>
            <a:endParaRPr lang="en-ZA" dirty="0"/>
          </a:p>
          <a:p>
            <a:r>
              <a:rPr lang="en-ZA" dirty="0"/>
              <a:t>Read the guidelines attentively and prepare your manuscript exactly in accordance with the guidelines. Note the word count, layout of the text and illustrations, format of references and in-text citations, etc. (The wrong reference system is often a give-away that the article was rejected elsewhere.)</a:t>
            </a:r>
          </a:p>
          <a:p>
            <a:r>
              <a:rPr lang="en-ZA" dirty="0"/>
              <a:t> </a:t>
            </a:r>
          </a:p>
          <a:p>
            <a:r>
              <a:rPr lang="en-ZA" dirty="0"/>
              <a:t>Check if the journal is invitation only, because some journals will only accept invited articles.</a:t>
            </a:r>
          </a:p>
          <a:p>
            <a:r>
              <a:rPr lang="en-ZA" dirty="0"/>
              <a:t> </a:t>
            </a:r>
          </a:p>
          <a:p>
            <a:r>
              <a:rPr lang="en-ZA" dirty="0"/>
              <a:t>Avoid journals with no clear submission and reviewing process.</a:t>
            </a:r>
          </a:p>
          <a:p>
            <a:r>
              <a:rPr lang="en-ZA" dirty="0"/>
              <a:t> </a:t>
            </a:r>
          </a:p>
          <a:p>
            <a:r>
              <a:rPr lang="en-ZA" dirty="0"/>
              <a:t>Author guidelines will also include information on the types of articles accepted, editorial team contacts, specifications for graphics, acceptable language and article length.</a:t>
            </a:r>
          </a:p>
          <a:p>
            <a:endParaRPr lang="en-ZA" dirty="0"/>
          </a:p>
          <a:p>
            <a:endParaRPr lang="en-ZA" dirty="0"/>
          </a:p>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72E52A-6AD3-4E9C-B0CF-D060A172868F}" type="slidenum">
              <a:rPr lang="en-US">
                <a:solidFill>
                  <a:prstClr val="black"/>
                </a:solidFill>
              </a:rPr>
              <a:pPr/>
              <a:t>18</a:t>
            </a:fld>
            <a:endParaRPr lang="en-US" dirty="0">
              <a:solidFill>
                <a:prstClr val="black"/>
              </a:solidFill>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r>
              <a:rPr lang="en-ZA" sz="1200" dirty="0" smtClean="0"/>
              <a:t> </a:t>
            </a:r>
          </a:p>
          <a:p>
            <a:pPr lvl="0" eaLnBrk="1" hangingPunct="1"/>
            <a:endParaRPr lang="en-ZA" sz="1200" kern="1200" dirty="0">
              <a:solidFill>
                <a:schemeClr val="tx1"/>
              </a:solidFill>
              <a:effectLst/>
              <a:latin typeface="+mn-lt"/>
              <a:ea typeface="+mn-ea"/>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72E52A-6AD3-4E9C-B0CF-D060A172868F}" type="slidenum">
              <a:rPr lang="en-US">
                <a:solidFill>
                  <a:prstClr val="black"/>
                </a:solidFill>
              </a:rPr>
              <a:pPr/>
              <a:t>19</a:t>
            </a:fld>
            <a:endParaRPr lang="en-US" dirty="0">
              <a:solidFill>
                <a:prstClr val="black"/>
              </a:solidFill>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r>
              <a:rPr lang="en-US" dirty="0" smtClean="0"/>
              <a:t>My</a:t>
            </a:r>
            <a:r>
              <a:rPr lang="en-US" baseline="0" dirty="0" smtClean="0"/>
              <a:t> last slide deals with some general considerations that new authors should keep in mind.</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72E52A-6AD3-4E9C-B0CF-D060A172868F}" type="slidenum">
              <a:rPr lang="en-US">
                <a:solidFill>
                  <a:prstClr val="black"/>
                </a:solidFill>
              </a:rPr>
              <a:pPr/>
              <a:t>2</a:t>
            </a:fld>
            <a:endParaRPr lang="en-US" dirty="0">
              <a:solidFill>
                <a:prstClr val="black"/>
              </a:solidFill>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72E52A-6AD3-4E9C-B0CF-D060A172868F}" type="slidenum">
              <a:rPr lang="en-US">
                <a:solidFill>
                  <a:prstClr val="black"/>
                </a:solidFill>
              </a:rPr>
              <a:pPr/>
              <a:t>20</a:t>
            </a:fld>
            <a:endParaRPr lang="en-US" dirty="0">
              <a:solidFill>
                <a:prstClr val="black"/>
              </a:solidFill>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72E52A-6AD3-4E9C-B0CF-D060A172868F}" type="slidenum">
              <a:rPr lang="en-US">
                <a:solidFill>
                  <a:prstClr val="black"/>
                </a:solidFill>
              </a:rPr>
              <a:pPr/>
              <a:t>21</a:t>
            </a:fld>
            <a:endParaRPr lang="en-US" dirty="0">
              <a:solidFill>
                <a:prstClr val="black"/>
              </a:solidFill>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r>
              <a:rPr lang="en-ZA" sz="1200" kern="1200" dirty="0" smtClean="0">
                <a:solidFill>
                  <a:schemeClr val="tx1"/>
                </a:solidFill>
                <a:effectLst/>
                <a:latin typeface="+mn-lt"/>
                <a:ea typeface="+mn-ea"/>
                <a:cs typeface="+mn-cs"/>
              </a:rPr>
              <a:t>Besides</a:t>
            </a:r>
            <a:r>
              <a:rPr lang="en-ZA" sz="1200" kern="1200" baseline="0" dirty="0" smtClean="0">
                <a:solidFill>
                  <a:schemeClr val="tx1"/>
                </a:solidFill>
                <a:effectLst/>
                <a:latin typeface="+mn-lt"/>
                <a:ea typeface="+mn-ea"/>
                <a:cs typeface="+mn-cs"/>
              </a:rPr>
              <a:t> considering</a:t>
            </a:r>
            <a:r>
              <a:rPr lang="en-ZA" sz="1200" kern="1200" dirty="0" smtClean="0">
                <a:solidFill>
                  <a:schemeClr val="tx1"/>
                </a:solidFill>
                <a:effectLst/>
                <a:latin typeface="+mn-lt"/>
                <a:ea typeface="+mn-ea"/>
                <a:cs typeface="+mn-cs"/>
              </a:rPr>
              <a:t> the various general attributes which indicate whether a journal</a:t>
            </a:r>
            <a:r>
              <a:rPr lang="en-ZA" sz="1200" kern="1200" baseline="0" dirty="0" smtClean="0">
                <a:solidFill>
                  <a:schemeClr val="tx1"/>
                </a:solidFill>
                <a:effectLst/>
                <a:latin typeface="+mn-lt"/>
                <a:ea typeface="+mn-ea"/>
                <a:cs typeface="+mn-cs"/>
              </a:rPr>
              <a:t> is good, there are also metric (or “indicators”) which have been developed for the same purpose. </a:t>
            </a:r>
            <a:r>
              <a:rPr lang="en-ZA" sz="1200" kern="1200" dirty="0" smtClean="0">
                <a:solidFill>
                  <a:schemeClr val="tx1"/>
                </a:solidFill>
                <a:effectLst/>
                <a:latin typeface="+mn-lt"/>
                <a:ea typeface="+mn-ea"/>
                <a:cs typeface="+mn-cs"/>
              </a:rPr>
              <a:t>  </a:t>
            </a:r>
          </a:p>
          <a:p>
            <a:endParaRPr lang="en-ZA"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Journal metrics measure the performance and/or impact of scholarly journals. </a:t>
            </a:r>
            <a:br>
              <a:rPr lang="en-ZA" sz="1200" kern="1200" dirty="0" smtClean="0">
                <a:solidFill>
                  <a:schemeClr val="tx1"/>
                </a:solidFill>
                <a:effectLst/>
                <a:latin typeface="+mn-lt"/>
                <a:ea typeface="+mn-ea"/>
                <a:cs typeface="+mn-cs"/>
              </a:rPr>
            </a:br>
            <a:endParaRPr lang="en-ZA"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Each metric has its own particular features, but in general, they all aim to provide rankings and insight into journal performance based on citation analysis. </a:t>
            </a:r>
            <a:br>
              <a:rPr lang="en-ZA" sz="1200" kern="1200" dirty="0" smtClean="0">
                <a:solidFill>
                  <a:schemeClr val="tx1"/>
                </a:solidFill>
                <a:effectLst/>
                <a:latin typeface="+mn-lt"/>
                <a:ea typeface="+mn-ea"/>
                <a:cs typeface="+mn-cs"/>
              </a:rPr>
            </a:br>
            <a:r>
              <a:rPr lang="en-ZA" sz="1200" kern="1200" dirty="0" smtClean="0">
                <a:solidFill>
                  <a:schemeClr val="tx1"/>
                </a:solidFill>
                <a:effectLst/>
                <a:latin typeface="+mn-lt"/>
                <a:ea typeface="+mn-ea"/>
                <a:cs typeface="+mn-cs"/>
              </a:rPr>
              <a:t/>
            </a:r>
            <a:br>
              <a:rPr lang="en-ZA" sz="1200" kern="1200" dirty="0" smtClean="0">
                <a:solidFill>
                  <a:schemeClr val="tx1"/>
                </a:solidFill>
                <a:effectLst/>
                <a:latin typeface="+mn-lt"/>
                <a:ea typeface="+mn-ea"/>
                <a:cs typeface="+mn-cs"/>
              </a:rPr>
            </a:br>
            <a:r>
              <a:rPr lang="en-ZA" sz="1200" kern="1200" dirty="0" smtClean="0">
                <a:solidFill>
                  <a:schemeClr val="tx1"/>
                </a:solidFill>
                <a:effectLst/>
                <a:latin typeface="+mn-lt"/>
                <a:ea typeface="+mn-ea"/>
                <a:cs typeface="+mn-cs"/>
              </a:rPr>
              <a:t>They start from the basic premise that a citation to a paper is a form of endorsement, and the most basic analysis can be done by simply counting the number of citations that a particular paper attracts: more citations to a specific paper means that more people consider that paper to be important. </a:t>
            </a:r>
            <a:br>
              <a:rPr lang="en-ZA" sz="1200" kern="1200" dirty="0" smtClean="0">
                <a:solidFill>
                  <a:schemeClr val="tx1"/>
                </a:solidFill>
                <a:effectLst/>
                <a:latin typeface="+mn-lt"/>
                <a:ea typeface="+mn-ea"/>
                <a:cs typeface="+mn-cs"/>
              </a:rPr>
            </a:br>
            <a:r>
              <a:rPr lang="en-ZA" sz="1200" kern="1200" dirty="0" smtClean="0">
                <a:solidFill>
                  <a:schemeClr val="tx1"/>
                </a:solidFill>
                <a:effectLst/>
                <a:latin typeface="+mn-lt"/>
                <a:ea typeface="+mn-ea"/>
                <a:cs typeface="+mn-cs"/>
              </a:rPr>
              <a:t/>
            </a:r>
            <a:br>
              <a:rPr lang="en-ZA" sz="1200" kern="1200" dirty="0" smtClean="0">
                <a:solidFill>
                  <a:schemeClr val="tx1"/>
                </a:solidFill>
                <a:effectLst/>
                <a:latin typeface="+mn-lt"/>
                <a:ea typeface="+mn-ea"/>
                <a:cs typeface="+mn-cs"/>
              </a:rPr>
            </a:br>
            <a:r>
              <a:rPr lang="en-ZA" sz="1200" kern="1200" dirty="0" smtClean="0">
                <a:solidFill>
                  <a:schemeClr val="tx1"/>
                </a:solidFill>
                <a:effectLst/>
                <a:latin typeface="+mn-lt"/>
                <a:ea typeface="+mn-ea"/>
                <a:cs typeface="+mn-cs"/>
              </a:rPr>
              <a:t>Citations to journals (via the papers they publish) can also be counted, thus indicating how important a particular journal is to its community, and in comparison to other journals. </a:t>
            </a:r>
          </a:p>
          <a:p>
            <a:endParaRPr lang="en-ZA"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Different journal metrics use different methodologies and data sources, thus offering different perspectives on the scholarly publishing landscape, and bibliometricians use different metrics depending on what features they wish to study.</a:t>
            </a:r>
          </a:p>
          <a:p>
            <a:r>
              <a:rPr lang="en-ZA" sz="1200" kern="1200" dirty="0" smtClean="0">
                <a:solidFill>
                  <a:schemeClr val="tx1"/>
                </a:solidFill>
                <a:effectLst/>
                <a:latin typeface="+mn-lt"/>
                <a:ea typeface="+mn-ea"/>
                <a:cs typeface="+mn-cs"/>
              </a:rPr>
              <a:t> </a:t>
            </a:r>
          </a:p>
          <a:p>
            <a:r>
              <a:rPr lang="en-ZA" sz="1200" kern="1200" dirty="0" smtClean="0">
                <a:solidFill>
                  <a:schemeClr val="tx1"/>
                </a:solidFill>
                <a:effectLst/>
                <a:latin typeface="+mn-lt"/>
                <a:ea typeface="+mn-ea"/>
                <a:cs typeface="+mn-cs"/>
              </a:rPr>
              <a:t> </a:t>
            </a:r>
            <a:endParaRPr lang="en-ZA" sz="1200" kern="1200" dirty="0">
              <a:solidFill>
                <a:schemeClr val="tx1"/>
              </a:solidFill>
              <a:effectLst/>
              <a:latin typeface="+mn-lt"/>
              <a:ea typeface="+mn-ea"/>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72E52A-6AD3-4E9C-B0CF-D060A172868F}" type="slidenum">
              <a:rPr lang="en-US">
                <a:solidFill>
                  <a:prstClr val="black"/>
                </a:solidFill>
              </a:rPr>
              <a:pPr/>
              <a:t>22</a:t>
            </a:fld>
            <a:endParaRPr lang="en-US" dirty="0">
              <a:solidFill>
                <a:prstClr val="black"/>
              </a:solidFill>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r>
              <a:rPr lang="en-ZA" sz="1200" kern="1200" dirty="0" smtClean="0">
                <a:solidFill>
                  <a:schemeClr val="tx1"/>
                </a:solidFill>
                <a:effectLst/>
                <a:latin typeface="+mn-lt"/>
                <a:ea typeface="+mn-ea"/>
                <a:cs typeface="+mn-cs"/>
              </a:rPr>
              <a:t>Three main sources exist for citation analysis:</a:t>
            </a:r>
          </a:p>
          <a:p>
            <a:r>
              <a:rPr lang="en-ZA" sz="1200" kern="1200" dirty="0" smtClean="0">
                <a:solidFill>
                  <a:schemeClr val="tx1"/>
                </a:solidFill>
                <a:effectLst/>
                <a:latin typeface="+mn-lt"/>
                <a:ea typeface="+mn-ea"/>
                <a:cs typeface="+mn-cs"/>
              </a:rPr>
              <a:t> </a:t>
            </a:r>
          </a:p>
          <a:p>
            <a:r>
              <a:rPr lang="en-ZA" sz="1200" b="1" kern="1200" dirty="0" smtClean="0">
                <a:solidFill>
                  <a:schemeClr val="tx1"/>
                </a:solidFill>
                <a:effectLst/>
                <a:latin typeface="+mn-lt"/>
                <a:ea typeface="+mn-ea"/>
                <a:cs typeface="+mn-cs"/>
              </a:rPr>
              <a:t>Thomson Reuters’ Web of Science</a:t>
            </a:r>
          </a:p>
          <a:p>
            <a:r>
              <a:rPr lang="en-ZA" sz="1200" kern="1200" dirty="0" smtClean="0">
                <a:solidFill>
                  <a:schemeClr val="tx1"/>
                </a:solidFill>
                <a:effectLst/>
                <a:latin typeface="+mn-lt"/>
                <a:ea typeface="+mn-ea"/>
                <a:cs typeface="+mn-cs"/>
              </a:rPr>
              <a:t>Web of Science, established in 1960, is an online citation index provided by Thomson Reuters (previously ISI) </a:t>
            </a:r>
          </a:p>
          <a:p>
            <a:r>
              <a:rPr lang="en-ZA" sz="1200" kern="1200" dirty="0" smtClean="0">
                <a:solidFill>
                  <a:schemeClr val="tx1"/>
                </a:solidFill>
                <a:effectLst/>
                <a:latin typeface="+mn-lt"/>
                <a:ea typeface="+mn-ea"/>
                <a:cs typeface="+mn-cs"/>
              </a:rPr>
              <a:t>Covers more than 13,000 journals and dates back to 1900</a:t>
            </a:r>
          </a:p>
          <a:p>
            <a:r>
              <a:rPr lang="en-ZA" sz="1200" kern="1200" dirty="0" smtClean="0">
                <a:solidFill>
                  <a:schemeClr val="tx1"/>
                </a:solidFill>
                <a:effectLst/>
                <a:latin typeface="+mn-lt"/>
                <a:ea typeface="+mn-ea"/>
                <a:cs typeface="+mn-cs"/>
              </a:rPr>
              <a:t>Only approx. 3,000 journals in Social Science and Humanities</a:t>
            </a:r>
          </a:p>
          <a:p>
            <a:r>
              <a:rPr lang="en-ZA" sz="1200" b="1" kern="1200" dirty="0" smtClean="0">
                <a:solidFill>
                  <a:schemeClr val="tx1"/>
                </a:solidFill>
                <a:effectLst/>
                <a:latin typeface="+mn-lt"/>
                <a:ea typeface="+mn-ea"/>
                <a:cs typeface="+mn-cs"/>
              </a:rPr>
              <a:t>Elsevier’s Scopus</a:t>
            </a:r>
          </a:p>
          <a:p>
            <a:r>
              <a:rPr lang="en-ZA" sz="1200" kern="1200" dirty="0" smtClean="0">
                <a:solidFill>
                  <a:schemeClr val="tx1"/>
                </a:solidFill>
                <a:effectLst/>
                <a:latin typeface="+mn-lt"/>
                <a:ea typeface="+mn-ea"/>
                <a:cs typeface="+mn-cs"/>
              </a:rPr>
              <a:t>Scopus was established in 2004 with the aim of being the most comprehensive STM and Social Science abstract and citation database</a:t>
            </a:r>
          </a:p>
          <a:p>
            <a:r>
              <a:rPr lang="en-ZA" sz="1200" kern="1200" dirty="0" smtClean="0">
                <a:solidFill>
                  <a:schemeClr val="tx1"/>
                </a:solidFill>
                <a:effectLst/>
                <a:latin typeface="+mn-lt"/>
                <a:ea typeface="+mn-ea"/>
                <a:cs typeface="+mn-cs"/>
              </a:rPr>
              <a:t>Covers 19,400 journals and dates back to 1996</a:t>
            </a:r>
          </a:p>
          <a:p>
            <a:r>
              <a:rPr lang="en-ZA" sz="1200" kern="1200" dirty="0" smtClean="0">
                <a:solidFill>
                  <a:schemeClr val="tx1"/>
                </a:solidFill>
                <a:effectLst/>
                <a:latin typeface="+mn-lt"/>
                <a:ea typeface="+mn-ea"/>
                <a:cs typeface="+mn-cs"/>
              </a:rPr>
              <a:t>Much larger coverage of Social Sciences and Humanities</a:t>
            </a:r>
          </a:p>
          <a:p>
            <a:r>
              <a:rPr lang="en-ZA" sz="1200" b="1" kern="1200" dirty="0" smtClean="0">
                <a:solidFill>
                  <a:schemeClr val="tx1"/>
                </a:solidFill>
                <a:effectLst/>
                <a:latin typeface="+mn-lt"/>
                <a:ea typeface="+mn-ea"/>
                <a:cs typeface="+mn-cs"/>
              </a:rPr>
              <a:t>Google Scholar</a:t>
            </a:r>
          </a:p>
          <a:p>
            <a:r>
              <a:rPr lang="en-ZA" sz="1200" kern="1200" dirty="0" smtClean="0">
                <a:solidFill>
                  <a:schemeClr val="tx1"/>
                </a:solidFill>
                <a:effectLst/>
                <a:latin typeface="+mn-lt"/>
                <a:ea typeface="+mn-ea"/>
                <a:cs typeface="+mn-cs"/>
              </a:rPr>
              <a:t>Google Scholar was established in 2004.  </a:t>
            </a:r>
          </a:p>
          <a:p>
            <a:r>
              <a:rPr lang="en-ZA" sz="1200" kern="1200" dirty="0" smtClean="0">
                <a:solidFill>
                  <a:schemeClr val="tx1"/>
                </a:solidFill>
                <a:effectLst/>
                <a:latin typeface="+mn-lt"/>
                <a:ea typeface="+mn-ea"/>
                <a:cs typeface="+mn-cs"/>
              </a:rPr>
              <a:t>List of sources is not provided but generally broader than Web of Science and Scopus</a:t>
            </a:r>
          </a:p>
          <a:p>
            <a:r>
              <a:rPr lang="en-ZA" sz="1200" kern="1200" dirty="0" smtClean="0">
                <a:solidFill>
                  <a:schemeClr val="tx1"/>
                </a:solidFill>
                <a:effectLst/>
                <a:latin typeface="+mn-lt"/>
                <a:ea typeface="+mn-ea"/>
                <a:cs typeface="+mn-cs"/>
              </a:rPr>
              <a:t>Good foreign coverage</a:t>
            </a:r>
          </a:p>
          <a:p>
            <a:endParaRPr lang="en-ZA" sz="1200" kern="1200" dirty="0">
              <a:solidFill>
                <a:schemeClr val="tx1"/>
              </a:solidFill>
              <a:effectLst/>
              <a:latin typeface="+mn-lt"/>
              <a:ea typeface="+mn-ea"/>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72E52A-6AD3-4E9C-B0CF-D060A172868F}" type="slidenum">
              <a:rPr lang="en-US">
                <a:solidFill>
                  <a:prstClr val="black"/>
                </a:solidFill>
              </a:rPr>
              <a:pPr/>
              <a:t>23</a:t>
            </a:fld>
            <a:endParaRPr lang="en-US" dirty="0">
              <a:solidFill>
                <a:prstClr val="black"/>
              </a:solidFill>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pPr marL="0" indent="0">
              <a:buFont typeface="Arial" pitchFamily="34" charset="0"/>
              <a:buNone/>
            </a:pPr>
            <a:r>
              <a:rPr lang="en-ZA" sz="1200" b="1" kern="1200" dirty="0" smtClean="0">
                <a:solidFill>
                  <a:schemeClr val="tx1"/>
                </a:solidFill>
                <a:effectLst/>
                <a:latin typeface="+mn-lt"/>
                <a:ea typeface="+mn-ea"/>
                <a:cs typeface="+mn-cs"/>
              </a:rPr>
              <a:t>What is the Journal</a:t>
            </a:r>
            <a:r>
              <a:rPr lang="en-ZA" sz="1200" b="1" kern="1200" baseline="0" dirty="0" smtClean="0">
                <a:solidFill>
                  <a:schemeClr val="tx1"/>
                </a:solidFill>
                <a:effectLst/>
                <a:latin typeface="+mn-lt"/>
                <a:ea typeface="+mn-ea"/>
                <a:cs typeface="+mn-cs"/>
              </a:rPr>
              <a:t> Impact Factor and why is it important to consider</a:t>
            </a:r>
            <a:endParaRPr lang="en-ZA" sz="1200" b="1" kern="1200" dirty="0" smtClean="0">
              <a:solidFill>
                <a:schemeClr val="tx1"/>
              </a:solidFill>
              <a:effectLst/>
              <a:latin typeface="+mn-lt"/>
              <a:ea typeface="+mn-ea"/>
              <a:cs typeface="+mn-cs"/>
            </a:endParaRPr>
          </a:p>
          <a:p>
            <a:pPr marL="171450" indent="-171450">
              <a:buFont typeface="Arial" pitchFamily="34" charset="0"/>
              <a:buChar char="•"/>
            </a:pPr>
            <a:endParaRPr lang="en-ZA" sz="1200" kern="1200" dirty="0" smtClean="0">
              <a:solidFill>
                <a:schemeClr val="tx1"/>
              </a:solidFill>
              <a:effectLst/>
              <a:latin typeface="+mn-lt"/>
              <a:ea typeface="+mn-ea"/>
              <a:cs typeface="+mn-cs"/>
            </a:endParaRPr>
          </a:p>
          <a:p>
            <a:pPr marL="171450" indent="-171450">
              <a:buFont typeface="Arial" pitchFamily="34" charset="0"/>
              <a:buChar char="•"/>
            </a:pPr>
            <a:r>
              <a:rPr lang="en-ZA" sz="1200" kern="1200" dirty="0" smtClean="0">
                <a:solidFill>
                  <a:schemeClr val="tx1"/>
                </a:solidFill>
                <a:effectLst/>
                <a:latin typeface="+mn-lt"/>
                <a:ea typeface="+mn-ea"/>
                <a:cs typeface="+mn-cs"/>
              </a:rPr>
              <a:t>The Impact Factor is the most well-known citation indicator, and also the most notorious.</a:t>
            </a:r>
          </a:p>
          <a:p>
            <a:pPr marL="171450" indent="-171450">
              <a:buFont typeface="Arial" pitchFamily="34" charset="0"/>
              <a:buChar char="•"/>
            </a:pPr>
            <a:r>
              <a:rPr lang="en-ZA" sz="1200" kern="1200" dirty="0" smtClean="0">
                <a:solidFill>
                  <a:schemeClr val="tx1"/>
                </a:solidFill>
                <a:effectLst/>
                <a:latin typeface="+mn-lt"/>
                <a:ea typeface="+mn-ea"/>
                <a:cs typeface="+mn-cs"/>
              </a:rPr>
              <a:t>The impact factor represents the impact a journal has in relation to other journals in a specific field. </a:t>
            </a:r>
          </a:p>
          <a:p>
            <a:pPr marL="171450" indent="-171450">
              <a:buFont typeface="Arial" pitchFamily="34" charset="0"/>
              <a:buChar char="•"/>
            </a:pPr>
            <a:r>
              <a:rPr lang="en-ZA" sz="1200" kern="1200" dirty="0" smtClean="0">
                <a:solidFill>
                  <a:schemeClr val="tx1"/>
                </a:solidFill>
                <a:effectLst/>
                <a:latin typeface="+mn-lt"/>
                <a:ea typeface="+mn-ea"/>
                <a:cs typeface="+mn-cs"/>
              </a:rPr>
              <a:t>The calculation of the impact of a journal is based on the average number of times the articles of a journal is cited in a two year period.</a:t>
            </a:r>
          </a:p>
          <a:p>
            <a:pPr marL="171450" indent="-171450">
              <a:buFont typeface="Arial" pitchFamily="34" charset="0"/>
              <a:buChar char="•"/>
            </a:pPr>
            <a:r>
              <a:rPr lang="en-ZA" sz="1200" kern="1200" dirty="0" smtClean="0">
                <a:solidFill>
                  <a:schemeClr val="tx1"/>
                </a:solidFill>
                <a:effectLst/>
                <a:latin typeface="+mn-lt"/>
                <a:ea typeface="+mn-ea"/>
                <a:cs typeface="+mn-cs"/>
              </a:rPr>
              <a:t>Although there is some argument about the usefulness of this metric in the Social Sciences and Humanities, it is frequently used across all subject fields. </a:t>
            </a:r>
          </a:p>
          <a:p>
            <a:pPr marL="171450" indent="-171450">
              <a:buFont typeface="Arial" pitchFamily="34" charset="0"/>
              <a:buChar char="•"/>
            </a:pPr>
            <a:r>
              <a:rPr lang="en-ZA" sz="1200" kern="1200" dirty="0" smtClean="0">
                <a:solidFill>
                  <a:schemeClr val="tx1"/>
                </a:solidFill>
                <a:effectLst/>
                <a:latin typeface="+mn-lt"/>
                <a:ea typeface="+mn-ea"/>
                <a:cs typeface="+mn-cs"/>
              </a:rPr>
              <a:t>It is important to consider the impact factor of a journal because those with higher impact factors generally have higher rejection rates. </a:t>
            </a:r>
          </a:p>
          <a:p>
            <a:pPr marL="171450" indent="-171450">
              <a:buFont typeface="Arial" pitchFamily="34" charset="0"/>
              <a:buChar char="•"/>
            </a:pPr>
            <a:r>
              <a:rPr lang="en-ZA" sz="1200" kern="1200" dirty="0" smtClean="0">
                <a:solidFill>
                  <a:schemeClr val="tx1"/>
                </a:solidFill>
                <a:effectLst/>
                <a:latin typeface="+mn-lt"/>
                <a:ea typeface="+mn-ea"/>
                <a:cs typeface="+mn-cs"/>
              </a:rPr>
              <a:t>It is probably wise to choose a journal that does not have a high impact factor for your first attempt at publishing. As you become more established, however, you should start to target higher impact factor journals.</a:t>
            </a:r>
          </a:p>
          <a:p>
            <a:pPr marL="171450" indent="-171450">
              <a:buFont typeface="Arial" pitchFamily="34" charset="0"/>
              <a:buChar char="•"/>
            </a:pPr>
            <a:r>
              <a:rPr lang="en-ZA" sz="1200" kern="1200" dirty="0" smtClean="0">
                <a:solidFill>
                  <a:schemeClr val="tx1"/>
                </a:solidFill>
                <a:effectLst/>
                <a:latin typeface="+mn-lt"/>
                <a:ea typeface="+mn-ea"/>
                <a:cs typeface="+mn-cs"/>
              </a:rPr>
              <a:t>The impact factor is widely</a:t>
            </a:r>
            <a:r>
              <a:rPr lang="en-ZA" sz="1200" kern="1200" baseline="0" dirty="0" smtClean="0">
                <a:solidFill>
                  <a:schemeClr val="tx1"/>
                </a:solidFill>
                <a:effectLst/>
                <a:latin typeface="+mn-lt"/>
                <a:ea typeface="+mn-ea"/>
                <a:cs typeface="+mn-cs"/>
              </a:rPr>
              <a:t> criticised by academics who disagree that the JIF should be used as a performance measurement for individuals</a:t>
            </a:r>
          </a:p>
          <a:p>
            <a:pPr marL="171450" indent="-171450">
              <a:buFont typeface="Arial" pitchFamily="34" charset="0"/>
              <a:buChar char="•"/>
            </a:pPr>
            <a:endParaRPr lang="en-ZA" sz="1200" kern="1200" baseline="0" dirty="0" smtClean="0">
              <a:solidFill>
                <a:schemeClr val="tx1"/>
              </a:solidFill>
              <a:effectLst/>
              <a:latin typeface="+mn-lt"/>
              <a:ea typeface="+mn-ea"/>
              <a:cs typeface="+mn-cs"/>
            </a:endParaRPr>
          </a:p>
          <a:p>
            <a:r>
              <a:rPr lang="en-ZA" sz="1200" b="1" kern="1200" dirty="0" smtClean="0">
                <a:solidFill>
                  <a:schemeClr val="tx1"/>
                </a:solidFill>
                <a:effectLst/>
                <a:latin typeface="+mn-lt"/>
                <a:ea typeface="+mn-ea"/>
                <a:cs typeface="+mn-cs"/>
              </a:rPr>
              <a:t>Examples of Impact</a:t>
            </a:r>
            <a:r>
              <a:rPr lang="en-ZA" sz="1200" b="1" kern="1200" baseline="0" dirty="0" smtClean="0">
                <a:solidFill>
                  <a:schemeClr val="tx1"/>
                </a:solidFill>
                <a:effectLst/>
                <a:latin typeface="+mn-lt"/>
                <a:ea typeface="+mn-ea"/>
                <a:cs typeface="+mn-cs"/>
              </a:rPr>
              <a:t> Factors</a:t>
            </a:r>
            <a:r>
              <a:rPr lang="en-ZA" sz="1200" b="1" kern="1200" dirty="0" smtClean="0">
                <a:solidFill>
                  <a:schemeClr val="tx1"/>
                </a:solidFill>
                <a:effectLst/>
                <a:latin typeface="+mn-lt"/>
                <a:ea typeface="+mn-ea"/>
                <a:cs typeface="+mn-cs"/>
              </a:rPr>
              <a:t>:</a:t>
            </a:r>
          </a:p>
          <a:p>
            <a:endParaRPr lang="en-ZA"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a:t>
            </a:r>
            <a:r>
              <a:rPr lang="en-ZA" sz="1200" kern="1200" baseline="0" dirty="0" smtClean="0">
                <a:solidFill>
                  <a:schemeClr val="tx1"/>
                </a:solidFill>
                <a:effectLst/>
                <a:latin typeface="+mn-lt"/>
                <a:ea typeface="+mn-ea"/>
                <a:cs typeface="+mn-cs"/>
              </a:rPr>
              <a:t> The journal </a:t>
            </a:r>
            <a:r>
              <a:rPr lang="en-ZA" sz="1200" u="sng" kern="1200" dirty="0" smtClean="0">
                <a:solidFill>
                  <a:schemeClr val="tx1"/>
                </a:solidFill>
                <a:effectLst/>
                <a:latin typeface="+mn-lt"/>
                <a:ea typeface="+mn-ea"/>
                <a:cs typeface="+mn-cs"/>
              </a:rPr>
              <a:t>Africana Linguistica </a:t>
            </a:r>
            <a:r>
              <a:rPr lang="en-ZA" sz="1200" kern="1200" dirty="0" smtClean="0">
                <a:solidFill>
                  <a:schemeClr val="tx1"/>
                </a:solidFill>
                <a:effectLst/>
                <a:latin typeface="+mn-lt"/>
                <a:ea typeface="+mn-ea"/>
                <a:cs typeface="+mn-cs"/>
              </a:rPr>
              <a:t>has a 2011 impact factor of 2.0, which means that on average each of its 2009 and 2010 articles were cited 2.0 times in 2011.</a:t>
            </a:r>
          </a:p>
          <a:p>
            <a:r>
              <a:rPr lang="en-ZA" sz="1200" kern="1200" dirty="0" smtClean="0">
                <a:solidFill>
                  <a:schemeClr val="tx1"/>
                </a:solidFill>
                <a:effectLst/>
                <a:latin typeface="+mn-lt"/>
                <a:ea typeface="+mn-ea"/>
                <a:cs typeface="+mn-cs"/>
              </a:rPr>
              <a:t>-</a:t>
            </a:r>
            <a:r>
              <a:rPr lang="en-ZA" sz="1200" kern="1200" baseline="0" dirty="0" smtClean="0">
                <a:solidFill>
                  <a:schemeClr val="tx1"/>
                </a:solidFill>
                <a:effectLst/>
                <a:latin typeface="+mn-lt"/>
                <a:ea typeface="+mn-ea"/>
                <a:cs typeface="+mn-cs"/>
              </a:rPr>
              <a:t> The journal </a:t>
            </a:r>
            <a:r>
              <a:rPr lang="en-ZA" sz="1200" u="sng" kern="1200" dirty="0" smtClean="0">
                <a:solidFill>
                  <a:schemeClr val="tx1"/>
                </a:solidFill>
                <a:effectLst/>
                <a:latin typeface="+mn-lt"/>
                <a:ea typeface="+mn-ea"/>
                <a:cs typeface="+mn-cs"/>
              </a:rPr>
              <a:t>Pediatrics</a:t>
            </a:r>
            <a:r>
              <a:rPr lang="en-ZA" sz="1200" kern="1200" dirty="0" smtClean="0">
                <a:solidFill>
                  <a:schemeClr val="tx1"/>
                </a:solidFill>
                <a:effectLst/>
                <a:latin typeface="+mn-lt"/>
                <a:ea typeface="+mn-ea"/>
                <a:cs typeface="+mn-cs"/>
              </a:rPr>
              <a:t> has a 2011 impact factor of 5.437, which means that on average each of its 2009 and 2010 articles was cited 5.437 times in 2011.</a:t>
            </a:r>
          </a:p>
          <a:p>
            <a:pPr marL="171450" indent="-171450">
              <a:buFont typeface="Arial" pitchFamily="34" charset="0"/>
              <a:buChar char="•"/>
            </a:pPr>
            <a:endParaRPr lang="en-ZA" sz="1200" kern="1200" dirty="0">
              <a:solidFill>
                <a:schemeClr val="tx1"/>
              </a:solidFill>
              <a:effectLst/>
              <a:latin typeface="+mn-lt"/>
              <a:ea typeface="+mn-ea"/>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72E52A-6AD3-4E9C-B0CF-D060A172868F}" type="slidenum">
              <a:rPr lang="en-US">
                <a:solidFill>
                  <a:prstClr val="black"/>
                </a:solidFill>
              </a:rPr>
              <a:pPr/>
              <a:t>24</a:t>
            </a:fld>
            <a:endParaRPr lang="en-US" dirty="0">
              <a:solidFill>
                <a:prstClr val="black"/>
              </a:solidFill>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r>
              <a:rPr lang="en-ZA" sz="1200" kern="1200" dirty="0" smtClean="0">
                <a:solidFill>
                  <a:schemeClr val="tx1"/>
                </a:solidFill>
                <a:effectLst/>
                <a:latin typeface="+mn-lt"/>
                <a:ea typeface="+mn-ea"/>
                <a:cs typeface="+mn-cs"/>
              </a:rPr>
              <a:t>Note</a:t>
            </a:r>
          </a:p>
          <a:p>
            <a:endParaRPr lang="en-ZA"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*Only references in articles within the ~13,000 journals indexed in Web of Science are counted; does not include citations that may cite the articles in Cell from book chapters, proceedings, or other journals that are not indexed in Web of Science </a:t>
            </a:r>
          </a:p>
          <a:p>
            <a:r>
              <a:rPr lang="en-ZA" sz="1200" kern="1200" dirty="0" smtClean="0">
                <a:solidFill>
                  <a:schemeClr val="tx1"/>
                </a:solidFill>
                <a:effectLst/>
                <a:latin typeface="+mn-lt"/>
                <a:ea typeface="+mn-ea"/>
                <a:cs typeface="+mn-cs"/>
              </a:rPr>
              <a:t>* * Citable articles are just research articles and reviews – not news articles, commentary, etc.</a:t>
            </a:r>
          </a:p>
          <a:p>
            <a:endParaRPr lang="en-ZA" sz="1200" kern="1200" dirty="0">
              <a:solidFill>
                <a:schemeClr val="tx1"/>
              </a:solidFill>
              <a:effectLst/>
              <a:latin typeface="+mn-lt"/>
              <a:ea typeface="+mn-ea"/>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72E52A-6AD3-4E9C-B0CF-D060A172868F}" type="slidenum">
              <a:rPr lang="en-US">
                <a:solidFill>
                  <a:prstClr val="black"/>
                </a:solidFill>
              </a:rPr>
              <a:pPr/>
              <a:t>25</a:t>
            </a:fld>
            <a:endParaRPr lang="en-US" dirty="0">
              <a:solidFill>
                <a:prstClr val="black"/>
              </a:solidFill>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Criticism</a:t>
            </a:r>
            <a:r>
              <a:rPr lang="en-US" sz="1200" b="1" baseline="0" dirty="0" smtClean="0"/>
              <a:t> of JIF</a:t>
            </a:r>
          </a:p>
          <a:p>
            <a:pPr marL="342900" marR="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Cannot compare IF across subject fields</a:t>
            </a:r>
          </a:p>
          <a:p>
            <a:pPr marL="342900" indent="-342900" eaLnBrk="1" hangingPunct="1">
              <a:buFont typeface="Arial" pitchFamily="34" charset="0"/>
              <a:buChar char="•"/>
            </a:pPr>
            <a:r>
              <a:rPr lang="en-US" sz="1200" dirty="0" smtClean="0"/>
              <a:t>Only a limited subset of journals is indexed by ISI</a:t>
            </a:r>
          </a:p>
          <a:p>
            <a:pPr marL="800100" lvl="1" indent="-342900" eaLnBrk="1" hangingPunct="1">
              <a:buFont typeface="Courier New" pitchFamily="49" charset="0"/>
              <a:buChar char="o"/>
            </a:pPr>
            <a:r>
              <a:rPr lang="en-US" sz="1200" dirty="0" smtClean="0"/>
              <a:t>Only uses the articles cited by the ~13,000 “ISI journals”  </a:t>
            </a:r>
          </a:p>
          <a:p>
            <a:pPr marL="800100" lvl="1" indent="-342900" eaLnBrk="1" hangingPunct="1">
              <a:buFont typeface="Courier New" pitchFamily="49" charset="0"/>
              <a:buChar char="o"/>
            </a:pPr>
            <a:r>
              <a:rPr lang="en-US" sz="1200" dirty="0" smtClean="0"/>
              <a:t>Some disciplines are especially poorly covered</a:t>
            </a:r>
          </a:p>
          <a:p>
            <a:pPr marL="342900" indent="-342900" eaLnBrk="1" hangingPunct="1">
              <a:buFont typeface="Arial" pitchFamily="34" charset="0"/>
              <a:buChar char="•"/>
            </a:pPr>
            <a:r>
              <a:rPr lang="en-US" sz="1200" dirty="0" smtClean="0"/>
              <a:t>Biased toward English-language journals</a:t>
            </a:r>
          </a:p>
          <a:p>
            <a:pPr marL="800100" lvl="1" indent="-342900" eaLnBrk="1" hangingPunct="1">
              <a:buFont typeface="Courier New" pitchFamily="49" charset="0"/>
              <a:buChar char="o"/>
            </a:pPr>
            <a:r>
              <a:rPr lang="en-US" sz="1200" dirty="0" smtClean="0"/>
              <a:t>ISI has recently added several hundred non-English journals</a:t>
            </a:r>
          </a:p>
          <a:p>
            <a:pPr marL="342900" indent="-342900" eaLnBrk="1" hangingPunct="1">
              <a:buFont typeface="Arial" pitchFamily="34" charset="0"/>
              <a:buChar char="•"/>
            </a:pPr>
            <a:r>
              <a:rPr lang="en-US" sz="1200" dirty="0" smtClean="0"/>
              <a:t>Short (two year) snapshot of journal </a:t>
            </a:r>
          </a:p>
          <a:p>
            <a:pPr marL="800100" lvl="1" indent="-342900" eaLnBrk="1" hangingPunct="1">
              <a:buFont typeface="Courier New" pitchFamily="49" charset="0"/>
              <a:buChar char="o"/>
            </a:pPr>
            <a:r>
              <a:rPr lang="en-US" sz="1200" dirty="0" smtClean="0"/>
              <a:t>Some disciplines use older material more or take time to cite new research</a:t>
            </a:r>
          </a:p>
          <a:p>
            <a:pPr marL="800100" lvl="1" indent="-342900" eaLnBrk="1" hangingPunct="1">
              <a:buFont typeface="Courier New" pitchFamily="49" charset="0"/>
              <a:buChar char="o"/>
            </a:pPr>
            <a:r>
              <a:rPr lang="en-US" sz="1200" i="1" dirty="0" smtClean="0"/>
              <a:t>JCR</a:t>
            </a:r>
            <a:r>
              <a:rPr lang="en-US" sz="1200" dirty="0" smtClean="0"/>
              <a:t> now also includes the 5-year data</a:t>
            </a:r>
          </a:p>
          <a:p>
            <a:pPr marL="342900" indent="-342900" eaLnBrk="1" hangingPunct="1">
              <a:buFont typeface="Arial" pitchFamily="34" charset="0"/>
              <a:buChar char="•"/>
            </a:pPr>
            <a:r>
              <a:rPr lang="en-US" sz="1200" dirty="0" smtClean="0"/>
              <a:t>Is an average; not all articles are equally well-cited</a:t>
            </a:r>
          </a:p>
          <a:p>
            <a:pPr marL="800100" lvl="1" indent="-342900" eaLnBrk="1" hangingPunct="1">
              <a:buFont typeface="Courier New" pitchFamily="49" charset="0"/>
              <a:buChar char="o"/>
            </a:pPr>
            <a:r>
              <a:rPr lang="en-US" sz="1200" dirty="0" smtClean="0"/>
              <a:t>E.g., look up articles that have been published in Nature, 2008, vol 453.  (</a:t>
            </a:r>
            <a:r>
              <a:rPr lang="en-US" sz="1200" i="1" dirty="0" smtClean="0"/>
              <a:t>WoS</a:t>
            </a:r>
            <a:r>
              <a:rPr lang="en-US" sz="1200" dirty="0" smtClean="0"/>
              <a:t> / Cited Ref Search / Cited Work = </a:t>
            </a:r>
            <a:r>
              <a:rPr lang="en-US" sz="1200" i="1" dirty="0" smtClean="0"/>
              <a:t>Nature</a:t>
            </a:r>
            <a:r>
              <a:rPr lang="en-US" sz="1200" dirty="0" smtClean="0"/>
              <a:t>) </a:t>
            </a:r>
          </a:p>
          <a:p>
            <a:pPr marL="342900" indent="-342900" eaLnBrk="1" hangingPunct="1">
              <a:buFont typeface="Arial" pitchFamily="34" charset="0"/>
              <a:buChar char="•"/>
            </a:pPr>
            <a:r>
              <a:rPr lang="en-US" sz="1200" dirty="0" smtClean="0"/>
              <a:t>Includes self-citations, that is articles in which the article cites other papers in the same journal</a:t>
            </a:r>
          </a:p>
          <a:p>
            <a:pPr marL="342900" indent="-342900" eaLnBrk="1" hangingPunct="1">
              <a:buFont typeface="Arial" pitchFamily="34" charset="0"/>
              <a:buChar char="•"/>
            </a:pPr>
            <a:r>
              <a:rPr lang="en-US" sz="1200" dirty="0" smtClean="0"/>
              <a:t>Only includes “citable” articles in the denominator of the equation, i.e., articles and reviews </a:t>
            </a:r>
          </a:p>
          <a:p>
            <a:pPr marL="800100" lvl="1" indent="-342900" eaLnBrk="1" hangingPunct="1">
              <a:buFont typeface="Courier New" pitchFamily="49" charset="0"/>
              <a:buChar char="o"/>
            </a:pPr>
            <a:r>
              <a:rPr lang="en-US" sz="1200" dirty="0" smtClean="0"/>
              <a:t>Editors may skew IF by increasing the number of review articles, which bring in more citations (increases the numerator)</a:t>
            </a:r>
          </a:p>
          <a:p>
            <a:pPr marL="800100" lvl="1" indent="-342900" eaLnBrk="1" hangingPunct="1">
              <a:buFont typeface="Courier New" pitchFamily="49" charset="0"/>
              <a:buChar char="o"/>
            </a:pPr>
            <a:r>
              <a:rPr lang="en-US" sz="1200" dirty="0" smtClean="0"/>
              <a:t>Or by increasing the number of “news” items (e.g., </a:t>
            </a:r>
            <a:r>
              <a:rPr lang="en-US" sz="1200" i="1" dirty="0" smtClean="0"/>
              <a:t>Science</a:t>
            </a:r>
            <a:r>
              <a:rPr lang="en-US" sz="1200" dirty="0" smtClean="0"/>
              <a:t>, general medical journals) , which are cited (appear in numerator) but not considered “citable” (and so aren’t in the denominator)</a:t>
            </a:r>
          </a:p>
          <a:p>
            <a:pPr marL="342900" indent="-342900" eaLnBrk="1" hangingPunct="1">
              <a:buFont typeface="Arial" pitchFamily="34" charset="0"/>
              <a:buChar char="•"/>
            </a:pPr>
            <a:r>
              <a:rPr lang="en-US" sz="1200" dirty="0" smtClean="0"/>
              <a:t>It is expensive to subscribe to the </a:t>
            </a:r>
            <a:r>
              <a:rPr lang="en-US" sz="1200" i="1" dirty="0" smtClean="0"/>
              <a:t>Journal</a:t>
            </a:r>
            <a:r>
              <a:rPr lang="en-US" sz="1200" i="1" baseline="0" dirty="0" smtClean="0"/>
              <a:t> </a:t>
            </a:r>
            <a:r>
              <a:rPr lang="en-US" sz="1200" i="1" dirty="0" smtClean="0"/>
              <a:t>Citation Reports</a:t>
            </a:r>
          </a:p>
          <a:p>
            <a:pPr lvl="0" eaLnBrk="1" hangingPunct="1"/>
            <a:endParaRPr lang="en-ZA" sz="1200" kern="1200" dirty="0">
              <a:solidFill>
                <a:schemeClr val="tx1"/>
              </a:solidFill>
              <a:effectLst/>
              <a:latin typeface="+mn-lt"/>
              <a:ea typeface="+mn-ea"/>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72E52A-6AD3-4E9C-B0CF-D060A172868F}" type="slidenum">
              <a:rPr lang="en-US">
                <a:solidFill>
                  <a:prstClr val="black"/>
                </a:solidFill>
              </a:rPr>
              <a:pPr/>
              <a:t>26</a:t>
            </a:fld>
            <a:endParaRPr lang="en-US" dirty="0">
              <a:solidFill>
                <a:prstClr val="black"/>
              </a:solidFill>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pPr lvl="0" eaLnBrk="1" hangingPunct="1"/>
            <a:endParaRPr lang="en-ZA" sz="1200" kern="1200" dirty="0">
              <a:solidFill>
                <a:schemeClr val="tx1"/>
              </a:solidFill>
              <a:effectLst/>
              <a:latin typeface="+mn-lt"/>
              <a:ea typeface="+mn-ea"/>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72E52A-6AD3-4E9C-B0CF-D060A172868F}" type="slidenum">
              <a:rPr lang="en-US">
                <a:solidFill>
                  <a:prstClr val="black"/>
                </a:solidFill>
              </a:rPr>
              <a:pPr/>
              <a:t>27</a:t>
            </a:fld>
            <a:endParaRPr lang="en-US" dirty="0">
              <a:solidFill>
                <a:prstClr val="black"/>
              </a:solidFill>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ZA" sz="1200" kern="1200" dirty="0">
              <a:solidFill>
                <a:schemeClr val="tx1"/>
              </a:solidFill>
              <a:effectLst/>
              <a:latin typeface="+mn-lt"/>
              <a:ea typeface="+mn-ea"/>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72E52A-6AD3-4E9C-B0CF-D060A172868F}" type="slidenum">
              <a:rPr lang="en-US">
                <a:solidFill>
                  <a:prstClr val="black"/>
                </a:solidFill>
              </a:rPr>
              <a:pPr/>
              <a:t>28</a:t>
            </a:fld>
            <a:endParaRPr lang="en-US" dirty="0">
              <a:solidFill>
                <a:prstClr val="black"/>
              </a:solidFill>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r>
              <a:rPr lang="en-ZA" sz="1200" dirty="0" smtClean="0"/>
              <a:t>For a long time Journal Citation Reports were the only way to determine journals ranking. However, Scopus (another very large indexing source) have developed similar indicators to rank journals based on citations. </a:t>
            </a:r>
          </a:p>
          <a:p>
            <a:r>
              <a:rPr lang="en-ZA" sz="1200" dirty="0" smtClean="0"/>
              <a:t> </a:t>
            </a:r>
          </a:p>
          <a:p>
            <a:r>
              <a:rPr lang="en-ZA" sz="1200" dirty="0" smtClean="0"/>
              <a:t>SCImago Journal Rank (SJR) is a prestige metric.  Calculations for this indicator are based on the principle that citations from high profile journals weigh more than journals with low impact.</a:t>
            </a:r>
          </a:p>
          <a:p>
            <a:r>
              <a:rPr lang="en-ZA" sz="1200" dirty="0" smtClean="0"/>
              <a:t> </a:t>
            </a:r>
          </a:p>
          <a:p>
            <a:r>
              <a:rPr lang="en-ZA" sz="1200" dirty="0" smtClean="0"/>
              <a:t>To find this indicator, go to:</a:t>
            </a:r>
          </a:p>
          <a:p>
            <a:pPr marL="342900" indent="-342900">
              <a:buFont typeface="Arial" pitchFamily="34" charset="0"/>
              <a:buChar char="•"/>
            </a:pPr>
            <a:r>
              <a:rPr lang="en-ZA" sz="1200" dirty="0" smtClean="0">
                <a:hlinkClick r:id="rId3"/>
              </a:rPr>
              <a:t>Library homepage </a:t>
            </a:r>
            <a:r>
              <a:rPr lang="en-ZA" sz="1200" dirty="0" smtClean="0"/>
              <a:t>&gt; Search &gt; E-databases &gt; Scopus &gt; Click on Sources in the top horisontal menu bar.</a:t>
            </a:r>
          </a:p>
          <a:p>
            <a:pPr lvl="0" eaLnBrk="1" hangingPunct="1"/>
            <a:endParaRPr lang="en-ZA" sz="1200" kern="1200" dirty="0">
              <a:solidFill>
                <a:schemeClr val="tx1"/>
              </a:solidFill>
              <a:effectLst/>
              <a:latin typeface="+mn-lt"/>
              <a:ea typeface="+mn-ea"/>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72E52A-6AD3-4E9C-B0CF-D060A172868F}" type="slidenum">
              <a:rPr lang="en-US">
                <a:solidFill>
                  <a:prstClr val="black"/>
                </a:solidFill>
              </a:rPr>
              <a:pPr/>
              <a:t>29</a:t>
            </a:fld>
            <a:endParaRPr lang="en-US" dirty="0">
              <a:solidFill>
                <a:prstClr val="black"/>
              </a:solidFill>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r>
              <a:rPr lang="en-ZA" sz="1200" dirty="0" smtClean="0"/>
              <a:t>For a long time Journal Citation Reports were the only way to determine journals ranking. However, Scopus (another very large indexing source) have developed similar indicators to rank journals based on citations. </a:t>
            </a:r>
          </a:p>
          <a:p>
            <a:r>
              <a:rPr lang="en-ZA" sz="1200" dirty="0" smtClean="0"/>
              <a:t> </a:t>
            </a:r>
          </a:p>
          <a:p>
            <a:r>
              <a:rPr lang="en-ZA" sz="1200" dirty="0" smtClean="0"/>
              <a:t>SCImago Journal Rank (SJR) is a prestige metric.  Calculations for this indicator are based on the principle that citations from high profile journals weigh more than journals with low impact.</a:t>
            </a:r>
          </a:p>
          <a:p>
            <a:r>
              <a:rPr lang="en-ZA" sz="1200" dirty="0" smtClean="0"/>
              <a:t> </a:t>
            </a:r>
          </a:p>
          <a:p>
            <a:r>
              <a:rPr lang="en-ZA" sz="1200" dirty="0" smtClean="0"/>
              <a:t>To find this indicator, go to:</a:t>
            </a:r>
          </a:p>
          <a:p>
            <a:pPr marL="342900" indent="-342900">
              <a:buFont typeface="Arial" pitchFamily="34" charset="0"/>
              <a:buChar char="•"/>
            </a:pPr>
            <a:r>
              <a:rPr lang="en-ZA" sz="1200" dirty="0" smtClean="0">
                <a:hlinkClick r:id="rId3"/>
              </a:rPr>
              <a:t>Library homepage </a:t>
            </a:r>
            <a:r>
              <a:rPr lang="en-ZA" sz="1200" dirty="0" smtClean="0"/>
              <a:t>&gt; Search &gt; E-databases &gt; Scopus &gt; Click on Sources in the top horisontal menu bar.</a:t>
            </a:r>
          </a:p>
          <a:p>
            <a:pPr lvl="0" eaLnBrk="1" hangingPunct="1"/>
            <a:endParaRPr lang="en-ZA" sz="1200" kern="1200" dirty="0">
              <a:solidFill>
                <a:schemeClr val="tx1"/>
              </a:solidFill>
              <a:effectLst/>
              <a:latin typeface="+mn-lt"/>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72E52A-6AD3-4E9C-B0CF-D060A172868F}" type="slidenum">
              <a:rPr lang="en-US">
                <a:solidFill>
                  <a:prstClr val="black"/>
                </a:solidFill>
              </a:rPr>
              <a:pPr/>
              <a:t>3</a:t>
            </a:fld>
            <a:endParaRPr lang="en-US" dirty="0">
              <a:solidFill>
                <a:prstClr val="black"/>
              </a:solidFill>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72E52A-6AD3-4E9C-B0CF-D060A172868F}" type="slidenum">
              <a:rPr lang="en-US">
                <a:solidFill>
                  <a:prstClr val="black"/>
                </a:solidFill>
              </a:rPr>
              <a:pPr/>
              <a:t>30</a:t>
            </a:fld>
            <a:endParaRPr lang="en-US" dirty="0">
              <a:solidFill>
                <a:prstClr val="black"/>
              </a:solidFill>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pPr lvl="0" eaLnBrk="1" hangingPunct="1"/>
            <a:endParaRPr lang="en-ZA" sz="1200" kern="1200" dirty="0">
              <a:solidFill>
                <a:schemeClr val="tx1"/>
              </a:solidFill>
              <a:effectLst/>
              <a:latin typeface="+mn-lt"/>
              <a:ea typeface="+mn-ea"/>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72E52A-6AD3-4E9C-B0CF-D060A172868F}" type="slidenum">
              <a:rPr lang="en-US">
                <a:solidFill>
                  <a:prstClr val="black"/>
                </a:solidFill>
              </a:rPr>
              <a:pPr/>
              <a:t>31</a:t>
            </a:fld>
            <a:endParaRPr lang="en-US" dirty="0">
              <a:solidFill>
                <a:prstClr val="black"/>
              </a:solidFill>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1" kern="1200" dirty="0" smtClean="0">
                <a:solidFill>
                  <a:schemeClr val="tx1"/>
                </a:solidFill>
                <a:effectLst/>
                <a:latin typeface="+mn-lt"/>
                <a:ea typeface="+mn-ea"/>
                <a:cs typeface="+mn-cs"/>
              </a:rPr>
              <a:t>About </a:t>
            </a:r>
            <a:r>
              <a:rPr lang="en-ZA" sz="1200" b="1" dirty="0" smtClean="0"/>
              <a:t>SNIP = Source-Normalized Impact per Paper</a:t>
            </a:r>
          </a:p>
          <a:p>
            <a:pPr marL="171450" indent="-171450">
              <a:buFont typeface="Arial" pitchFamily="34" charset="0"/>
              <a:buChar char="•"/>
            </a:pPr>
            <a:r>
              <a:rPr lang="en-ZA" sz="1200" kern="1200" dirty="0" smtClean="0">
                <a:solidFill>
                  <a:schemeClr val="tx1"/>
                </a:solidFill>
                <a:effectLst/>
                <a:latin typeface="+mn-lt"/>
                <a:ea typeface="+mn-ea"/>
                <a:cs typeface="+mn-cs"/>
              </a:rPr>
              <a:t>Created by Professor Henk Moed at CTWS, University of Leiden, Source-Normalized Impact per Paper (SNIP) measures contextual citation impact by weighting citations based on the total number of citations in a subject field. </a:t>
            </a:r>
          </a:p>
          <a:p>
            <a:pPr marL="171450" indent="-171450">
              <a:buFont typeface="Arial" pitchFamily="34" charset="0"/>
              <a:buChar char="•"/>
            </a:pPr>
            <a:r>
              <a:rPr lang="en-ZA" sz="1200" kern="1200" dirty="0" smtClean="0">
                <a:solidFill>
                  <a:schemeClr val="tx1"/>
                </a:solidFill>
                <a:effectLst/>
                <a:latin typeface="+mn-lt"/>
                <a:ea typeface="+mn-ea"/>
                <a:cs typeface="+mn-cs"/>
              </a:rPr>
              <a:t>The impact of a single citation is given higher value in subject areas where citations are less likely, and vice versa.</a:t>
            </a:r>
          </a:p>
          <a:p>
            <a:pPr marL="171450" indent="-171450">
              <a:buFont typeface="Arial" pitchFamily="34" charset="0"/>
              <a:buChar char="•"/>
            </a:pPr>
            <a:r>
              <a:rPr lang="en-ZA" sz="1200" kern="1200" dirty="0" smtClean="0">
                <a:solidFill>
                  <a:schemeClr val="tx1"/>
                </a:solidFill>
                <a:effectLst/>
                <a:latin typeface="+mn-lt"/>
                <a:ea typeface="+mn-ea"/>
                <a:cs typeface="+mn-cs"/>
              </a:rPr>
              <a:t>It is defined as the ratio of a journal’s citation count per paper and the citation potential in its subject field. It aims to allow direct comparison of sources in different subject fields. </a:t>
            </a:r>
          </a:p>
          <a:p>
            <a:pPr marL="171450" indent="-171450">
              <a:buFont typeface="Arial" pitchFamily="34" charset="0"/>
              <a:buChar char="•"/>
            </a:pPr>
            <a:r>
              <a:rPr lang="en-ZA" sz="1200" kern="1200" dirty="0" smtClean="0">
                <a:solidFill>
                  <a:schemeClr val="tx1"/>
                </a:solidFill>
                <a:effectLst/>
                <a:latin typeface="+mn-lt"/>
                <a:ea typeface="+mn-ea"/>
                <a:cs typeface="+mn-cs"/>
              </a:rPr>
              <a:t>Citation potential is shown to vary not only between journal subject categories – groupings of journals sharing a research field – or disciplines (e.g., journals in Mathematics, Engineering and Social Sciences tend to have lower values than titles in Life Sciences), but also between journals within the same subject category. For instance, basic journals tend to show higher citation potentials than applied or clinical journals, and journals covering emerging topics higher than periodicals in classical subjects or more general journals. </a:t>
            </a:r>
          </a:p>
          <a:p>
            <a:pPr marL="171450" indent="-171450">
              <a:buFont typeface="Arial" pitchFamily="34" charset="0"/>
              <a:buChar char="•"/>
            </a:pPr>
            <a:r>
              <a:rPr lang="en-ZA" sz="1200" kern="1200" dirty="0" smtClean="0">
                <a:solidFill>
                  <a:schemeClr val="tx1"/>
                </a:solidFill>
                <a:effectLst/>
                <a:latin typeface="+mn-lt"/>
                <a:ea typeface="+mn-ea"/>
                <a:cs typeface="+mn-cs"/>
              </a:rPr>
              <a:t>SNIP corrects for such differences. Its strengths and limitations are open to critical debate. All empirical results are derived from the Scopus abstract and indexing database. </a:t>
            </a:r>
          </a:p>
          <a:p>
            <a:pPr marL="171450" indent="-171450">
              <a:buFont typeface="Arial" pitchFamily="34" charset="0"/>
              <a:buChar char="•"/>
            </a:pPr>
            <a:r>
              <a:rPr lang="en-ZA" sz="1200" kern="1200" dirty="0" smtClean="0">
                <a:solidFill>
                  <a:schemeClr val="tx1"/>
                </a:solidFill>
                <a:effectLst/>
                <a:latin typeface="+mn-lt"/>
                <a:ea typeface="+mn-ea"/>
                <a:cs typeface="+mn-cs"/>
              </a:rPr>
              <a:t>NIP values are updated twice a year, providing an up-to-date view of the research landscape.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72E52A-6AD3-4E9C-B0CF-D060A172868F}" type="slidenum">
              <a:rPr lang="en-US">
                <a:solidFill>
                  <a:prstClr val="black"/>
                </a:solidFill>
              </a:rPr>
              <a:pPr/>
              <a:t>32</a:t>
            </a:fld>
            <a:endParaRPr lang="en-US" dirty="0">
              <a:solidFill>
                <a:prstClr val="black"/>
              </a:solidFill>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pPr lvl="0" eaLnBrk="1" hangingPunct="1"/>
            <a:endParaRPr lang="en-ZA" sz="1200" kern="1200" dirty="0">
              <a:solidFill>
                <a:schemeClr val="tx1"/>
              </a:solidFill>
              <a:effectLst/>
              <a:latin typeface="+mn-lt"/>
              <a:ea typeface="+mn-ea"/>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72E52A-6AD3-4E9C-B0CF-D060A172868F}" type="slidenum">
              <a:rPr lang="en-US">
                <a:solidFill>
                  <a:prstClr val="black"/>
                </a:solidFill>
              </a:rPr>
              <a:pPr/>
              <a:t>33</a:t>
            </a:fld>
            <a:endParaRPr lang="en-US" dirty="0">
              <a:solidFill>
                <a:prstClr val="black"/>
              </a:solidFill>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pPr marL="171450" lvl="0" indent="-171450" eaLnBrk="1" hangingPunct="1">
              <a:buFont typeface="Arial" pitchFamily="34" charset="0"/>
              <a:buChar char="•"/>
            </a:pPr>
            <a:r>
              <a:rPr lang="en-ZA" sz="1200" kern="1200" dirty="0" smtClean="0">
                <a:solidFill>
                  <a:schemeClr val="tx1"/>
                </a:solidFill>
                <a:effectLst/>
                <a:latin typeface="+mn-lt"/>
                <a:ea typeface="+mn-ea"/>
                <a:cs typeface="+mn-cs"/>
              </a:rPr>
              <a:t>Scopus</a:t>
            </a:r>
            <a:r>
              <a:rPr lang="en-ZA" sz="1200" kern="1200" baseline="0" dirty="0" smtClean="0">
                <a:solidFill>
                  <a:schemeClr val="tx1"/>
                </a:solidFill>
                <a:effectLst/>
                <a:latin typeface="+mn-lt"/>
                <a:ea typeface="+mn-ea"/>
                <a:cs typeface="+mn-cs"/>
              </a:rPr>
              <a:t> provides a visualisation tool for comparing different journals with each other </a:t>
            </a:r>
            <a:endParaRPr lang="en-ZA" sz="1200" kern="1200" dirty="0" smtClean="0">
              <a:solidFill>
                <a:schemeClr val="tx1"/>
              </a:solidFill>
              <a:effectLst/>
              <a:latin typeface="+mn-lt"/>
              <a:ea typeface="+mn-ea"/>
              <a:cs typeface="+mn-cs"/>
            </a:endParaRPr>
          </a:p>
          <a:p>
            <a:pPr marL="628650" lvl="1" indent="-171450" eaLnBrk="1" hangingPunct="1">
              <a:buFont typeface="Courier New" pitchFamily="49" charset="0"/>
              <a:buChar char="o"/>
            </a:pPr>
            <a:r>
              <a:rPr lang="en-ZA" sz="1200" i="1" kern="1200" dirty="0" smtClean="0">
                <a:solidFill>
                  <a:schemeClr val="tx1"/>
                </a:solidFill>
                <a:effectLst/>
                <a:latin typeface="+mn-lt"/>
                <a:ea typeface="+mn-ea"/>
                <a:cs typeface="+mn-cs"/>
              </a:rPr>
              <a:t>Find it: Library homepage (www.library.sun.ac.za) &gt; e-Databases &gt; Scopus &gt; Analytics</a:t>
            </a:r>
          </a:p>
          <a:p>
            <a:pPr marL="171450" lvl="0" indent="-171450" eaLnBrk="1" hangingPunct="1">
              <a:buFont typeface="Arial" pitchFamily="34" charset="0"/>
              <a:buChar char="•"/>
            </a:pPr>
            <a:r>
              <a:rPr lang="en-ZA" sz="1200" kern="1200" dirty="0" smtClean="0">
                <a:solidFill>
                  <a:schemeClr val="tx1"/>
                </a:solidFill>
                <a:effectLst/>
                <a:latin typeface="+mn-lt"/>
                <a:ea typeface="+mn-ea"/>
                <a:cs typeface="+mn-cs"/>
              </a:rPr>
              <a:t>On the left</a:t>
            </a:r>
            <a:r>
              <a:rPr lang="en-ZA" sz="1200" kern="1200" baseline="0" dirty="0" smtClean="0">
                <a:solidFill>
                  <a:schemeClr val="tx1"/>
                </a:solidFill>
                <a:effectLst/>
                <a:latin typeface="+mn-lt"/>
                <a:ea typeface="+mn-ea"/>
                <a:cs typeface="+mn-cs"/>
              </a:rPr>
              <a:t> a </a:t>
            </a:r>
            <a:r>
              <a:rPr lang="en-ZA" sz="1200" u="sng" kern="1200" baseline="0" dirty="0" smtClean="0">
                <a:solidFill>
                  <a:schemeClr val="tx1"/>
                </a:solidFill>
                <a:effectLst/>
                <a:latin typeface="+mn-lt"/>
                <a:ea typeface="+mn-ea"/>
                <a:cs typeface="+mn-cs"/>
              </a:rPr>
              <a:t>search box </a:t>
            </a:r>
            <a:r>
              <a:rPr lang="en-ZA" sz="1200" kern="1200" baseline="0" dirty="0" smtClean="0">
                <a:solidFill>
                  <a:schemeClr val="tx1"/>
                </a:solidFill>
                <a:effectLst/>
                <a:latin typeface="+mn-lt"/>
                <a:ea typeface="+mn-ea"/>
                <a:cs typeface="+mn-cs"/>
              </a:rPr>
              <a:t>is provided where the journal title can be entered. </a:t>
            </a:r>
          </a:p>
          <a:p>
            <a:pPr marL="171450" lvl="0" indent="-171450" eaLnBrk="1" hangingPunct="1">
              <a:buFont typeface="Arial" pitchFamily="34" charset="0"/>
              <a:buChar char="•"/>
            </a:pPr>
            <a:r>
              <a:rPr lang="en-ZA" sz="1200" kern="1200" baseline="0" dirty="0" smtClean="0">
                <a:solidFill>
                  <a:schemeClr val="tx1"/>
                </a:solidFill>
                <a:effectLst/>
                <a:latin typeface="+mn-lt"/>
                <a:ea typeface="+mn-ea"/>
                <a:cs typeface="+mn-cs"/>
              </a:rPr>
              <a:t>The results are displayed in a </a:t>
            </a:r>
            <a:r>
              <a:rPr lang="en-ZA" sz="1200" u="sng" kern="1200" baseline="0" dirty="0" smtClean="0">
                <a:solidFill>
                  <a:schemeClr val="tx1"/>
                </a:solidFill>
                <a:effectLst/>
                <a:latin typeface="+mn-lt"/>
                <a:ea typeface="+mn-ea"/>
                <a:cs typeface="+mn-cs"/>
              </a:rPr>
              <a:t>Results Box </a:t>
            </a:r>
            <a:r>
              <a:rPr lang="en-ZA" sz="1200" kern="1200" baseline="0" dirty="0" smtClean="0">
                <a:solidFill>
                  <a:schemeClr val="tx1"/>
                </a:solidFill>
                <a:effectLst/>
                <a:latin typeface="+mn-lt"/>
                <a:ea typeface="+mn-ea"/>
                <a:cs typeface="+mn-cs"/>
              </a:rPr>
              <a:t>below.</a:t>
            </a:r>
          </a:p>
          <a:p>
            <a:pPr marL="171450" lvl="0" indent="-171450" eaLnBrk="1" hangingPunct="1">
              <a:buFont typeface="Arial" pitchFamily="34" charset="0"/>
              <a:buChar char="•"/>
            </a:pPr>
            <a:r>
              <a:rPr lang="en-ZA" sz="1200" kern="1200" baseline="0" dirty="0" smtClean="0">
                <a:solidFill>
                  <a:schemeClr val="tx1"/>
                </a:solidFill>
                <a:effectLst/>
                <a:latin typeface="+mn-lt"/>
                <a:ea typeface="+mn-ea"/>
                <a:cs typeface="+mn-cs"/>
              </a:rPr>
              <a:t>Drag the retrieved title to the empty box on the right to display the SJR or SNIP values over time</a:t>
            </a:r>
            <a:endParaRPr lang="en-ZA" sz="1200" kern="1200" dirty="0" smtClean="0">
              <a:solidFill>
                <a:schemeClr val="tx1"/>
              </a:solidFill>
              <a:effectLst/>
              <a:latin typeface="+mn-lt"/>
              <a:ea typeface="+mn-ea"/>
              <a:cs typeface="+mn-cs"/>
            </a:endParaRPr>
          </a:p>
          <a:p>
            <a:pPr lvl="0" eaLnBrk="1" hangingPunct="1"/>
            <a:endParaRPr lang="en-ZA" sz="1200" kern="1200" dirty="0">
              <a:solidFill>
                <a:schemeClr val="tx1"/>
              </a:solidFill>
              <a:effectLst/>
              <a:latin typeface="+mn-lt"/>
              <a:ea typeface="+mn-ea"/>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72E52A-6AD3-4E9C-B0CF-D060A172868F}" type="slidenum">
              <a:rPr lang="en-US">
                <a:solidFill>
                  <a:prstClr val="black"/>
                </a:solidFill>
              </a:rPr>
              <a:pPr/>
              <a:t>34</a:t>
            </a:fld>
            <a:endParaRPr lang="en-US" dirty="0">
              <a:solidFill>
                <a:prstClr val="black"/>
              </a:solidFill>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r>
              <a:rPr lang="en-ZA" dirty="0" smtClean="0"/>
              <a:t>Scholar Metrics only include publications with at least a hundred articles in the last five years.</a:t>
            </a:r>
          </a:p>
          <a:p>
            <a:r>
              <a:rPr lang="en-ZA" b="1" dirty="0" smtClean="0"/>
              <a:t>Overview</a:t>
            </a:r>
          </a:p>
          <a:p>
            <a:r>
              <a:rPr lang="en-ZA" dirty="0" smtClean="0"/>
              <a:t>Scholar Metrics summarize recent citations to many publications, to help authors as they consider where to publish their new research. </a:t>
            </a:r>
          </a:p>
          <a:p>
            <a:r>
              <a:rPr lang="en-ZA" dirty="0" smtClean="0"/>
              <a:t>To get started, you can browse the </a:t>
            </a:r>
            <a:r>
              <a:rPr lang="en-ZA" dirty="0" smtClean="0">
                <a:hlinkClick r:id="rId3"/>
              </a:rPr>
              <a:t>top 100 publications in several languages</a:t>
            </a:r>
            <a:r>
              <a:rPr lang="en-ZA" dirty="0" smtClean="0"/>
              <a:t>, ordered by their five-year h-index and h-median metrics. To see which articles in a publication were cited the most and who cited them, click on its h-index number to view the articles as well as the citations underlying the metrics. </a:t>
            </a:r>
          </a:p>
          <a:p>
            <a:r>
              <a:rPr lang="en-ZA" dirty="0" smtClean="0"/>
              <a:t>You can also explore publications in research areas of your interest. To browse publications in a broad area of research, select one of the areas in the left column. For example: </a:t>
            </a:r>
            <a:r>
              <a:rPr lang="en-ZA" dirty="0" smtClean="0">
                <a:hlinkClick r:id="rId4"/>
              </a:rPr>
              <a:t>Engineering &amp; Computer Science</a:t>
            </a:r>
            <a:r>
              <a:rPr lang="en-ZA" dirty="0" smtClean="0"/>
              <a:t> or </a:t>
            </a:r>
            <a:r>
              <a:rPr lang="en-ZA" dirty="0" smtClean="0">
                <a:hlinkClick r:id="rId5"/>
              </a:rPr>
              <a:t>Health &amp; Medical Sciences</a:t>
            </a:r>
            <a:r>
              <a:rPr lang="en-ZA" dirty="0" smtClean="0"/>
              <a:t>. </a:t>
            </a:r>
          </a:p>
          <a:p>
            <a:r>
              <a:rPr lang="en-ZA" dirty="0" smtClean="0"/>
              <a:t>To explore specific research areas, select one of the broad areas, click on the "Subcategories" link and then select one of the options. For example: </a:t>
            </a:r>
            <a:r>
              <a:rPr lang="en-ZA" dirty="0" smtClean="0">
                <a:hlinkClick r:id="rId6"/>
              </a:rPr>
              <a:t>Databases &amp; Information Systems</a:t>
            </a:r>
            <a:r>
              <a:rPr lang="en-ZA" dirty="0" smtClean="0"/>
              <a:t> or </a:t>
            </a:r>
            <a:r>
              <a:rPr lang="en-ZA" dirty="0" smtClean="0">
                <a:hlinkClick r:id="rId7"/>
              </a:rPr>
              <a:t>Development Economics.</a:t>
            </a:r>
            <a:endParaRPr lang="en-ZA" dirty="0" smtClean="0"/>
          </a:p>
          <a:p>
            <a:r>
              <a:rPr lang="en-ZA" dirty="0" smtClean="0"/>
              <a:t>Browsing by research area is, as yet, available only for English publications. You can, of course, search for specific publications in all languages by words in their titles.</a:t>
            </a:r>
          </a:p>
          <a:p>
            <a:endParaRPr lang="en-ZA" dirty="0" smtClean="0"/>
          </a:p>
          <a:p>
            <a:r>
              <a:rPr lang="en-ZA" b="1" dirty="0" smtClean="0"/>
              <a:t>Metrics</a:t>
            </a:r>
          </a:p>
          <a:p>
            <a:r>
              <a:rPr lang="en-ZA" dirty="0" smtClean="0"/>
              <a:t>Scholar Metrics currently cover articles </a:t>
            </a:r>
            <a:r>
              <a:rPr lang="en-ZA" b="1" dirty="0" smtClean="0"/>
              <a:t>published between 2007 and 2011</a:t>
            </a:r>
            <a:r>
              <a:rPr lang="en-ZA" dirty="0" smtClean="0"/>
              <a:t>, both inclusive. The metrics are based on citations from all articles that were indexed in Google Scholar as of </a:t>
            </a:r>
            <a:r>
              <a:rPr lang="en-ZA" b="1" dirty="0" smtClean="0"/>
              <a:t>November 15th, 2012</a:t>
            </a:r>
            <a:r>
              <a:rPr lang="en-ZA" dirty="0" smtClean="0"/>
              <a:t>. This also includes citations from articles that are not themselves covered by Scholar Metrics.</a:t>
            </a:r>
          </a:p>
          <a:p>
            <a:endParaRPr lang="en-ZA" dirty="0" smtClean="0"/>
          </a:p>
          <a:p>
            <a:r>
              <a:rPr lang="en-ZA" dirty="0" smtClean="0"/>
              <a:t>The h-index of a publication is the largest number h such that at least h articles in that publication were cited at least h times each. For example, a publication with five articles cited by, respectively, 17, 9, 6, 3, and 2, has the h-index of 3. </a:t>
            </a:r>
          </a:p>
          <a:p>
            <a:endParaRPr lang="en-ZA" dirty="0" smtClean="0"/>
          </a:p>
          <a:p>
            <a:r>
              <a:rPr lang="en-ZA" dirty="0" smtClean="0"/>
              <a:t>The h-core of a publication is a set of top cited h articles from the publication. These are the articles that the h-index is based on. For example, the publication above has the h-core with three articles, those cited by 17, 9, and 6. </a:t>
            </a:r>
          </a:p>
          <a:p>
            <a:endParaRPr lang="en-ZA" dirty="0" smtClean="0"/>
          </a:p>
          <a:p>
            <a:r>
              <a:rPr lang="en-ZA" dirty="0" smtClean="0"/>
              <a:t>The h-median of a publication is the median of the citation counts in its h-core. For example, the h-median of the publication above is 9. The h-median is a measure of the distribution of citations to the articles in the h-core. </a:t>
            </a:r>
          </a:p>
          <a:p>
            <a:endParaRPr lang="en-ZA" dirty="0" smtClean="0"/>
          </a:p>
          <a:p>
            <a:r>
              <a:rPr lang="en-ZA" dirty="0" smtClean="0"/>
              <a:t>Finally, the h5-index, h5-core, and h5-median of a publication are, respectively, the h-index, h-core, and h-median of only those of its articles that were published in the last five complete calendar years.</a:t>
            </a:r>
          </a:p>
          <a:p>
            <a:r>
              <a:rPr lang="en-ZA" dirty="0" smtClean="0"/>
              <a:t> </a:t>
            </a:r>
            <a:endParaRPr lang="en-ZA"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72E52A-6AD3-4E9C-B0CF-D060A172868F}" type="slidenum">
              <a:rPr lang="en-US">
                <a:solidFill>
                  <a:prstClr val="black"/>
                </a:solidFill>
              </a:rPr>
              <a:pPr/>
              <a:t>35</a:t>
            </a:fld>
            <a:endParaRPr lang="en-US" dirty="0">
              <a:solidFill>
                <a:prstClr val="black"/>
              </a:solidFill>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pPr lvl="0" eaLnBrk="1" hangingPunct="1"/>
            <a:endParaRPr lang="en-ZA" sz="1200" kern="1200" dirty="0">
              <a:solidFill>
                <a:schemeClr val="tx1"/>
              </a:solidFill>
              <a:effectLst/>
              <a:latin typeface="+mn-lt"/>
              <a:ea typeface="+mn-ea"/>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72E52A-6AD3-4E9C-B0CF-D060A172868F}" type="slidenum">
              <a:rPr lang="en-US">
                <a:solidFill>
                  <a:prstClr val="black"/>
                </a:solidFill>
              </a:rPr>
              <a:pPr/>
              <a:t>36</a:t>
            </a:fld>
            <a:endParaRPr lang="en-US" dirty="0">
              <a:solidFill>
                <a:prstClr val="black"/>
              </a:solidFill>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1" dirty="0" smtClean="0"/>
              <a:t>Movement to harness Internet capabilities</a:t>
            </a:r>
          </a:p>
          <a:p>
            <a:r>
              <a:rPr lang="en-US" dirty="0" smtClean="0"/>
              <a:t>The</a:t>
            </a:r>
            <a:r>
              <a:rPr lang="en-US" baseline="0" dirty="0" smtClean="0"/>
              <a:t> Open Access movement has been around for some time, but it really got momentum in 2003  when scientists got together at the </a:t>
            </a:r>
            <a:r>
              <a:rPr lang="en-US" u="sng" baseline="0" dirty="0" smtClean="0"/>
              <a:t>Max Planck Institute</a:t>
            </a:r>
            <a:r>
              <a:rPr lang="en-US" baseline="0" dirty="0" smtClean="0"/>
              <a:t> to sign an agreement which was aimed at implementing a new system whereby the internet would be harnessed to make scientific information more freely accessible.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ZA" sz="1200" b="1" dirty="0" smtClean="0"/>
              <a:t>Berlin Declaration on Open Access to Knowledge in the Sciences and Humanities</a:t>
            </a:r>
          </a:p>
          <a:p>
            <a:r>
              <a:rPr lang="en-US" baseline="0" dirty="0" smtClean="0"/>
              <a:t>The agreement that was signed, is known as the </a:t>
            </a:r>
            <a:r>
              <a:rPr lang="en-ZA" u="sng" baseline="0" dirty="0" smtClean="0"/>
              <a:t>Berlin Declaration on Open Access to Knowledge in the Sciences and Humanities</a:t>
            </a:r>
            <a:r>
              <a:rPr lang="en-ZA" dirty="0" smtClean="0">
                <a:effectLst/>
              </a:rPr>
              <a:t>.</a:t>
            </a:r>
            <a:r>
              <a:rPr lang="en-ZA" baseline="0" dirty="0" smtClean="0">
                <a:effectLst/>
              </a:rPr>
              <a:t> Now, ten years later, it has more than 400 signatories among whom are </a:t>
            </a:r>
            <a:r>
              <a:rPr lang="en-ZA" u="sng" baseline="0" dirty="0" smtClean="0">
                <a:effectLst/>
              </a:rPr>
              <a:t>Harvard University</a:t>
            </a:r>
            <a:r>
              <a:rPr lang="en-ZA" baseline="0" dirty="0" smtClean="0">
                <a:effectLst/>
              </a:rPr>
              <a:t>, </a:t>
            </a:r>
            <a:r>
              <a:rPr lang="en-ZA" u="sng" baseline="0" dirty="0" smtClean="0">
                <a:effectLst/>
              </a:rPr>
              <a:t>Cern</a:t>
            </a:r>
            <a:r>
              <a:rPr lang="en-ZA" baseline="0" dirty="0" smtClean="0">
                <a:effectLst/>
              </a:rPr>
              <a:t> and the </a:t>
            </a:r>
            <a:r>
              <a:rPr lang="en-ZA" u="sng" baseline="0" dirty="0" smtClean="0">
                <a:effectLst/>
              </a:rPr>
              <a:t>Chinese Academy of Science</a:t>
            </a:r>
            <a:r>
              <a:rPr lang="en-ZA" baseline="0" dirty="0" smtClean="0">
                <a:effectLst/>
              </a:rPr>
              <a:t>. In 2010, SU became the first institution in Africa to sign the Declaration. </a:t>
            </a:r>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ZA" sz="1200" b="1" dirty="0" smtClean="0"/>
              <a:t>Objective is to make research material easily accessible to ALL</a:t>
            </a:r>
          </a:p>
          <a:p>
            <a:pPr marL="0" marR="0" indent="0" algn="l" defTabSz="9144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One of the important </a:t>
            </a:r>
            <a:r>
              <a:rPr lang="en-ZA" sz="1200" u="sng" kern="1200" dirty="0" smtClean="0">
                <a:solidFill>
                  <a:schemeClr val="tx1"/>
                </a:solidFill>
                <a:effectLst/>
                <a:latin typeface="+mn-lt"/>
                <a:ea typeface="+mn-ea"/>
                <a:cs typeface="+mn-cs"/>
              </a:rPr>
              <a:t>objectives</a:t>
            </a:r>
            <a:r>
              <a:rPr lang="en-ZA" sz="1200" kern="1200" baseline="0" dirty="0" smtClean="0">
                <a:solidFill>
                  <a:schemeClr val="tx1"/>
                </a:solidFill>
                <a:effectLst/>
                <a:latin typeface="+mn-lt"/>
                <a:ea typeface="+mn-ea"/>
                <a:cs typeface="+mn-cs"/>
              </a:rPr>
              <a:t> of Open A</a:t>
            </a:r>
            <a:r>
              <a:rPr lang="en-ZA" sz="1200" kern="1200" dirty="0" smtClean="0">
                <a:solidFill>
                  <a:schemeClr val="tx1"/>
                </a:solidFill>
                <a:effectLst/>
                <a:latin typeface="+mn-lt"/>
                <a:ea typeface="+mn-ea"/>
                <a:cs typeface="+mn-cs"/>
              </a:rPr>
              <a:t>ccess is to make research material easily accessible</a:t>
            </a:r>
            <a:r>
              <a:rPr lang="en-ZA" sz="1200" kern="1200" baseline="0" dirty="0" smtClean="0">
                <a:solidFill>
                  <a:schemeClr val="tx1"/>
                </a:solidFill>
                <a:effectLst/>
                <a:latin typeface="+mn-lt"/>
                <a:ea typeface="+mn-ea"/>
                <a:cs typeface="+mn-cs"/>
              </a:rPr>
              <a:t> to</a:t>
            </a:r>
            <a:r>
              <a:rPr lang="en-ZA" sz="1200" kern="1200" dirty="0" smtClean="0">
                <a:solidFill>
                  <a:schemeClr val="tx1"/>
                </a:solidFill>
                <a:effectLst/>
                <a:latin typeface="+mn-lt"/>
                <a:ea typeface="+mn-ea"/>
                <a:cs typeface="+mn-cs"/>
              </a:rPr>
              <a:t> poorer countries with limited research budgets. Ultimately</a:t>
            </a:r>
            <a:r>
              <a:rPr lang="en-ZA" sz="1200" kern="1200" baseline="0" dirty="0" smtClean="0">
                <a:solidFill>
                  <a:schemeClr val="tx1"/>
                </a:solidFill>
                <a:effectLst/>
                <a:latin typeface="+mn-lt"/>
                <a:ea typeface="+mn-ea"/>
                <a:cs typeface="+mn-cs"/>
              </a:rPr>
              <a:t> when this happens </a:t>
            </a:r>
            <a:r>
              <a:rPr lang="en-ZA" sz="1200" kern="1200" dirty="0" smtClean="0">
                <a:solidFill>
                  <a:schemeClr val="tx1"/>
                </a:solidFill>
                <a:effectLst/>
                <a:latin typeface="+mn-lt"/>
                <a:ea typeface="+mn-ea"/>
                <a:cs typeface="+mn-cs"/>
              </a:rPr>
              <a:t>more research can be done to find solutions for some of the world’s issues - illnesses,</a:t>
            </a:r>
            <a:r>
              <a:rPr lang="en-ZA" sz="1200" kern="1200" baseline="0" dirty="0" smtClean="0">
                <a:solidFill>
                  <a:schemeClr val="tx1"/>
                </a:solidFill>
                <a:effectLst/>
                <a:latin typeface="+mn-lt"/>
                <a:ea typeface="+mn-ea"/>
                <a:cs typeface="+mn-cs"/>
              </a:rPr>
              <a:t> poverty etc</a:t>
            </a:r>
            <a:r>
              <a:rPr lang="en-ZA"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ZA" sz="1200" b="1" kern="1200" dirty="0" smtClean="0">
                <a:solidFill>
                  <a:schemeClr val="tx1"/>
                </a:solidFill>
                <a:effectLst/>
                <a:latin typeface="+mn-lt"/>
                <a:ea typeface="+mn-ea"/>
                <a:cs typeface="+mn-cs"/>
              </a:rPr>
              <a:t>Business model</a:t>
            </a:r>
          </a:p>
          <a:p>
            <a:r>
              <a:rPr lang="en-US" dirty="0" smtClean="0"/>
              <a:t>To explain how it works in very simple terms, one should compare it</a:t>
            </a:r>
            <a:r>
              <a:rPr lang="en-US" baseline="0" dirty="0" smtClean="0"/>
              <a:t> with the traditional publication system. All the journals we have referred to earlier, such as Nature, Cell, Science, Lancet use the traditional publication model. These journals rely on the business model that the publishing expenses are paid by the end-user. Mostly this is through library subsciptions. Because subscriptions are very expensive, it means that only rich institutions have access to research and sometimes it means that we don’t have access to our own research – or in fact we have to pay to use it.</a:t>
            </a:r>
          </a:p>
          <a:p>
            <a:endParaRPr lang="en-US" baseline="0" dirty="0" smtClean="0"/>
          </a:p>
          <a:p>
            <a:r>
              <a:rPr lang="en-US" baseline="0" dirty="0" smtClean="0"/>
              <a:t>With Open Access the author pays the publishing cost. The idea is of course not for the author himself/herself to pay but to use research funds.</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72E52A-6AD3-4E9C-B0CF-D060A172868F}" type="slidenum">
              <a:rPr lang="en-US">
                <a:solidFill>
                  <a:prstClr val="black"/>
                </a:solidFill>
              </a:rPr>
              <a:pPr/>
              <a:t>37</a:t>
            </a:fld>
            <a:endParaRPr lang="en-US" dirty="0">
              <a:solidFill>
                <a:prstClr val="black"/>
              </a:solidFill>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r>
              <a:rPr lang="en-US" dirty="0" smtClean="0"/>
              <a:t>Two predominant</a:t>
            </a:r>
            <a:r>
              <a:rPr lang="en-US" baseline="0" dirty="0" smtClean="0"/>
              <a:t> models have emerged within the Open Access movement</a:t>
            </a:r>
          </a:p>
          <a:p>
            <a:endParaRPr lang="en-US" baseline="0" dirty="0" smtClean="0"/>
          </a:p>
          <a:p>
            <a:r>
              <a:rPr lang="en-US" b="1" baseline="0" dirty="0" smtClean="0"/>
              <a:t>Green OA = self archiving</a:t>
            </a:r>
          </a:p>
          <a:p>
            <a:r>
              <a:rPr lang="en-US" baseline="0" dirty="0" smtClean="0"/>
              <a:t>The Green OA route means that the author publishes in any journal and archives a copy (post print) in the institution’s repository</a:t>
            </a:r>
          </a:p>
          <a:p>
            <a:endParaRPr lang="en-US" baseline="0" dirty="0" smtClean="0"/>
          </a:p>
          <a:p>
            <a:r>
              <a:rPr lang="en-US" b="1" baseline="0" dirty="0" smtClean="0"/>
              <a:t>Gold OA = Open Access journal</a:t>
            </a:r>
          </a:p>
          <a:p>
            <a:r>
              <a:rPr lang="en-US" baseline="0" dirty="0" smtClean="0"/>
              <a:t>The Gold OA route means the author publishes his/her research in an Open Access journal where it will be available immediately along with </a:t>
            </a:r>
            <a:r>
              <a:rPr lang="en-ZA" baseline="0" dirty="0" smtClean="0"/>
              <a:t>all other articles on the publisher's website</a:t>
            </a:r>
          </a:p>
          <a:p>
            <a:endParaRPr lang="en-ZA" baseline="0" dirty="0" smtClean="0"/>
          </a:p>
          <a:p>
            <a:r>
              <a:rPr lang="en-ZA" b="1" baseline="0" dirty="0" smtClean="0"/>
              <a:t>Creative Commons License</a:t>
            </a:r>
          </a:p>
          <a:p>
            <a:pPr marL="171450" indent="-171450">
              <a:buFont typeface="Arial" pitchFamily="34" charset="0"/>
              <a:buChar char="•"/>
            </a:pPr>
            <a:r>
              <a:rPr lang="en-ZA" dirty="0" smtClean="0"/>
              <a:t>To fully realise the potential of open access, Creative Commons licenses have emerged as an effective legal instrument to minimize restrictions</a:t>
            </a:r>
            <a:r>
              <a:rPr lang="en-ZA" baseline="0" dirty="0" smtClean="0"/>
              <a:t> to </a:t>
            </a:r>
            <a:r>
              <a:rPr lang="en-ZA" dirty="0" smtClean="0"/>
              <a:t>research. </a:t>
            </a:r>
          </a:p>
          <a:p>
            <a:pPr marL="171450" indent="-171450">
              <a:buFont typeface="Arial" pitchFamily="34" charset="0"/>
              <a:buChar char="•"/>
            </a:pPr>
            <a:r>
              <a:rPr lang="en-ZA" dirty="0" smtClean="0"/>
              <a:t>Instead of transferring rights exclusively to publishers (the approach usually followed in subscription publishing), authors grant a </a:t>
            </a:r>
            <a:r>
              <a:rPr lang="en-ZA" u="sng" dirty="0" smtClean="0"/>
              <a:t>non-exclusive license </a:t>
            </a:r>
            <a:r>
              <a:rPr lang="en-ZA" dirty="0" smtClean="0"/>
              <a:t>to the publisher to distribute the work.</a:t>
            </a:r>
          </a:p>
          <a:p>
            <a:pPr marL="171450" indent="-171450">
              <a:buFont typeface="Arial" pitchFamily="34" charset="0"/>
              <a:buChar char="•"/>
            </a:pPr>
            <a:r>
              <a:rPr lang="en-ZA" dirty="0" smtClean="0"/>
              <a:t>All users and readers are granted rights to re-use the work.</a:t>
            </a:r>
          </a:p>
          <a:p>
            <a:pPr marL="171450" indent="-171450">
              <a:buFont typeface="Arial" pitchFamily="34" charset="0"/>
              <a:buChar char="•"/>
            </a:pPr>
            <a:r>
              <a:rPr lang="en-ZA" dirty="0" smtClean="0"/>
              <a:t>The most liberal Creative Commons license is CC-BY, which allows for unrestricted reuse of content, subject only to the requirement that the source work is appropriately attributed.</a:t>
            </a:r>
          </a:p>
          <a:p>
            <a:endParaRPr lang="en-US" dirty="0" smtClean="0"/>
          </a:p>
          <a:p>
            <a:endParaRPr lang="en-US" dirty="0" smtClean="0"/>
          </a:p>
          <a:p>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72E52A-6AD3-4E9C-B0CF-D060A172868F}" type="slidenum">
              <a:rPr lang="en-US">
                <a:solidFill>
                  <a:prstClr val="black"/>
                </a:solidFill>
              </a:rPr>
              <a:pPr/>
              <a:t>38</a:t>
            </a:fld>
            <a:endParaRPr lang="en-US" dirty="0">
              <a:solidFill>
                <a:prstClr val="black"/>
              </a:solidFill>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72E52A-6AD3-4E9C-B0CF-D060A172868F}" type="slidenum">
              <a:rPr lang="en-US">
                <a:solidFill>
                  <a:prstClr val="black"/>
                </a:solidFill>
              </a:rPr>
              <a:pPr/>
              <a:t>39</a:t>
            </a:fld>
            <a:endParaRPr lang="en-US" dirty="0">
              <a:solidFill>
                <a:prstClr val="black"/>
              </a:solidFill>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r>
              <a:rPr lang="en-US" dirty="0" smtClean="0"/>
              <a:t>Stellenbosch</a:t>
            </a:r>
            <a:r>
              <a:rPr lang="en-US" baseline="0" dirty="0" smtClean="0"/>
              <a:t> University is a enthusiastic advocate for Open Access.</a:t>
            </a:r>
          </a:p>
          <a:p>
            <a:r>
              <a:rPr lang="en-US" dirty="0" smtClean="0"/>
              <a:t>We have therefore developed a comprehensive set of webpages about the various aspects of Open Access such as:</a:t>
            </a:r>
          </a:p>
          <a:p>
            <a:endParaRPr lang="en-US" dirty="0" smtClean="0"/>
          </a:p>
          <a:p>
            <a:pPr marL="171450" indent="-171450">
              <a:buFont typeface="Arial" pitchFamily="34" charset="0"/>
              <a:buChar char="•"/>
            </a:pPr>
            <a:r>
              <a:rPr lang="en-US" dirty="0" smtClean="0"/>
              <a:t>What</a:t>
            </a:r>
            <a:r>
              <a:rPr lang="en-US" baseline="0" dirty="0" smtClean="0"/>
              <a:t> is Open Access</a:t>
            </a:r>
          </a:p>
          <a:p>
            <a:pPr marL="171450" indent="-171450">
              <a:buFont typeface="Arial" pitchFamily="34" charset="0"/>
              <a:buChar char="•"/>
            </a:pPr>
            <a:r>
              <a:rPr lang="en-US" baseline="0" dirty="0" smtClean="0"/>
              <a:t>Stellenbosch University open access initiatives</a:t>
            </a:r>
          </a:p>
          <a:p>
            <a:pPr marL="171450" indent="-171450">
              <a:buFont typeface="Arial" pitchFamily="34" charset="0"/>
              <a:buChar char="•"/>
            </a:pPr>
            <a:r>
              <a:rPr lang="en-US" baseline="0" dirty="0" smtClean="0"/>
              <a:t>Open Access Fund</a:t>
            </a:r>
          </a:p>
          <a:p>
            <a:pPr marL="171450" indent="-171450">
              <a:buFont typeface="Arial" pitchFamily="34" charset="0"/>
              <a:buChar char="•"/>
            </a:pPr>
            <a:r>
              <a:rPr lang="en-US" baseline="0" dirty="0" smtClean="0"/>
              <a:t>SUNScholar, SUNJournal, SUNConferences</a:t>
            </a:r>
          </a:p>
          <a:p>
            <a:pPr marL="171450" indent="-171450">
              <a:buFont typeface="Arial" pitchFamily="34" charset="0"/>
              <a:buChar char="•"/>
            </a:pPr>
            <a:r>
              <a:rPr lang="en-US" baseline="0" dirty="0" smtClean="0"/>
              <a:t>Useful links &amp; news on Open Access</a:t>
            </a:r>
          </a:p>
          <a:p>
            <a:pPr marL="171450" indent="-171450">
              <a:buFont typeface="Arial" pitchFamily="34" charset="0"/>
              <a:buChar char="•"/>
            </a:pPr>
            <a:r>
              <a:rPr lang="en-US" baseline="0" dirty="0" smtClean="0"/>
              <a:t>Contact information</a:t>
            </a:r>
          </a:p>
          <a:p>
            <a:pPr marL="171450" indent="-171450">
              <a:buFont typeface="Arial" pitchFamily="34" charset="0"/>
              <a:buChar char="•"/>
            </a:pPr>
            <a:endParaRPr lang="en-US" baseline="0" dirty="0" smtClean="0"/>
          </a:p>
          <a:p>
            <a:pPr marL="0" indent="0">
              <a:buFont typeface="Arial" pitchFamily="34" charset="0"/>
              <a:buNone/>
            </a:pPr>
            <a:r>
              <a:rPr lang="en-US" b="1" baseline="0" dirty="0" smtClean="0"/>
              <a:t>Supplementary workshops</a:t>
            </a:r>
          </a:p>
          <a:p>
            <a:pPr marL="171450" indent="-171450">
              <a:buFont typeface="Arial" pitchFamily="34" charset="0"/>
              <a:buChar char="•"/>
            </a:pPr>
            <a:r>
              <a:rPr lang="en-US" baseline="0" dirty="0" smtClean="0"/>
              <a:t>This workshop can only give a brief overview of Open Access. For more detail you should attend the workshop</a:t>
            </a:r>
          </a:p>
          <a:p>
            <a:pPr marL="171450" indent="-171450">
              <a:buFont typeface="Arial" pitchFamily="34" charset="0"/>
              <a:buChar char="•"/>
            </a:pPr>
            <a:r>
              <a:rPr lang="en-US" baseline="0" dirty="0" smtClean="0"/>
              <a:t>“How can Open Access increase your citation rate” which is an hour long presentation, presented regularly through-out the year</a:t>
            </a:r>
          </a:p>
          <a:p>
            <a:pPr marL="171450" indent="-171450">
              <a:buFont typeface="Arial" pitchFamily="34" charset="0"/>
              <a:buChar char="•"/>
            </a:pPr>
            <a:r>
              <a:rPr lang="en-US" baseline="0" dirty="0" smtClean="0"/>
              <a:t>Next presented on 22 Aug 2013. Bookings can be made on the Library Training Calendar.</a:t>
            </a:r>
          </a:p>
          <a:p>
            <a:pPr marL="0" indent="0">
              <a:buFont typeface="Arial" pitchFamily="34" charset="0"/>
              <a:buNone/>
            </a:pPr>
            <a:endParaRPr lang="en-US" baseline="0" dirty="0" smtClean="0"/>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72E52A-6AD3-4E9C-B0CF-D060A172868F}" type="slidenum">
              <a:rPr lang="en-US">
                <a:solidFill>
                  <a:prstClr val="black"/>
                </a:solidFill>
              </a:rPr>
              <a:pPr/>
              <a:t>4</a:t>
            </a:fld>
            <a:endParaRPr lang="en-US" dirty="0">
              <a:solidFill>
                <a:prstClr val="black"/>
              </a:solidFill>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72E52A-6AD3-4E9C-B0CF-D060A172868F}" type="slidenum">
              <a:rPr lang="en-US">
                <a:solidFill>
                  <a:prstClr val="black"/>
                </a:solidFill>
              </a:rPr>
              <a:pPr/>
              <a:t>40</a:t>
            </a:fld>
            <a:endParaRPr lang="en-US" dirty="0">
              <a:solidFill>
                <a:prstClr val="black"/>
              </a:solidFill>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b="1" dirty="0" smtClean="0"/>
              <a:t>How</a:t>
            </a:r>
            <a:r>
              <a:rPr lang="en-ZA" b="1" baseline="0" dirty="0" smtClean="0"/>
              <a:t> to identify Open Access Journals?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ZA" dirty="0" smtClean="0"/>
              <a:t>DOAJ</a:t>
            </a:r>
            <a:r>
              <a:rPr lang="en-ZA" baseline="0" dirty="0" smtClean="0"/>
              <a:t> is a d</a:t>
            </a:r>
            <a:r>
              <a:rPr lang="en-ZA" dirty="0" smtClean="0"/>
              <a:t>atabase of open access journals covering all scientific and scholarly subjects.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ZA" dirty="0" smtClean="0"/>
              <a:t>Primarily used to identify open access journal titles (and forty percent of them are searchable at the article level)</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ZA" dirty="0" smtClean="0"/>
              <a:t>Journals can be browsed by title or by broad subject area. </a:t>
            </a:r>
            <a:br>
              <a:rPr lang="en-ZA" dirty="0" smtClean="0"/>
            </a:br>
            <a:r>
              <a:rPr lang="en-ZA" dirty="0" smtClean="0"/>
              <a:t>To be included in the DOAJ, journals must use a funding model that does not charge readers or their institutions for access and must exercise peer-review or editorial quality control.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ZA" dirty="0" smtClean="0"/>
              <a:t>DOAJ</a:t>
            </a:r>
            <a:r>
              <a:rPr lang="en-ZA" baseline="0" dirty="0" smtClean="0"/>
              <a:t> is therefore regarded as a </a:t>
            </a:r>
            <a:r>
              <a:rPr lang="en-ZA" u="sng" baseline="0" dirty="0" smtClean="0"/>
              <a:t>gatekeeper</a:t>
            </a:r>
            <a:r>
              <a:rPr lang="en-ZA" baseline="0" dirty="0" smtClean="0"/>
              <a:t> – ensures that journals are legitimate in terms of business model and provision of access to journal articles.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ZA" baseline="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72E52A-6AD3-4E9C-B0CF-D060A172868F}" type="slidenum">
              <a:rPr lang="en-US">
                <a:solidFill>
                  <a:prstClr val="black"/>
                </a:solidFill>
              </a:rPr>
              <a:pPr/>
              <a:t>41</a:t>
            </a:fld>
            <a:endParaRPr lang="en-US" dirty="0">
              <a:solidFill>
                <a:prstClr val="black"/>
              </a:solidFill>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r>
              <a:rPr lang="en-ZA" sz="1200" dirty="0" smtClean="0"/>
              <a:t>For a long time Journal Citation Reports were the only way to determine journals ranking. However, Scopus (another very large indexing source) have developed similar indicators to rank journals based on citations. </a:t>
            </a:r>
          </a:p>
          <a:p>
            <a:r>
              <a:rPr lang="en-ZA" sz="1200" dirty="0" smtClean="0"/>
              <a:t> </a:t>
            </a:r>
          </a:p>
          <a:p>
            <a:r>
              <a:rPr lang="en-ZA" sz="1200" dirty="0" smtClean="0"/>
              <a:t>SCImago Journal Rank (SJR) is a prestige metric.  Calculations for this indicator are based on the principle that citations from high profile journals weigh more than journals with low impact.</a:t>
            </a:r>
          </a:p>
          <a:p>
            <a:r>
              <a:rPr lang="en-ZA" sz="1200" dirty="0" smtClean="0"/>
              <a:t> </a:t>
            </a:r>
          </a:p>
          <a:p>
            <a:r>
              <a:rPr lang="en-ZA" sz="1200" dirty="0" smtClean="0"/>
              <a:t>To find this indicator, go to:</a:t>
            </a:r>
          </a:p>
          <a:p>
            <a:pPr marL="342900" indent="-342900">
              <a:buFont typeface="Arial" pitchFamily="34" charset="0"/>
              <a:buChar char="•"/>
            </a:pPr>
            <a:r>
              <a:rPr lang="en-ZA" sz="1200" dirty="0" smtClean="0">
                <a:hlinkClick r:id="rId3"/>
              </a:rPr>
              <a:t>Library homepage </a:t>
            </a:r>
            <a:r>
              <a:rPr lang="en-ZA" sz="1200" dirty="0" smtClean="0"/>
              <a:t>&gt; Search &gt; E-databases &gt; Scopus &gt; Click on Sources in the top horisontal menu bar.</a:t>
            </a:r>
          </a:p>
          <a:p>
            <a:pPr lvl="0" eaLnBrk="1" hangingPunct="1"/>
            <a:endParaRPr lang="en-ZA" sz="1200" kern="1200" dirty="0">
              <a:solidFill>
                <a:schemeClr val="tx1"/>
              </a:solidFill>
              <a:effectLst/>
              <a:latin typeface="+mn-lt"/>
              <a:ea typeface="+mn-ea"/>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72E52A-6AD3-4E9C-B0CF-D060A172868F}" type="slidenum">
              <a:rPr lang="en-US">
                <a:solidFill>
                  <a:prstClr val="black"/>
                </a:solidFill>
              </a:rPr>
              <a:pPr/>
              <a:t>42</a:t>
            </a:fld>
            <a:endParaRPr lang="en-US" dirty="0">
              <a:solidFill>
                <a:prstClr val="black"/>
              </a:solidFill>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r>
              <a:rPr lang="en-ZA" dirty="0" smtClean="0"/>
              <a:t>An Open Access Fund has been established to support Stellenbosch University (SU) researchers publishing in open access journals with funding. </a:t>
            </a:r>
          </a:p>
          <a:p>
            <a:endParaRPr lang="en-ZA" sz="1200" dirty="0" smtClean="0"/>
          </a:p>
          <a:p>
            <a:r>
              <a:rPr lang="en-ZA" sz="1200" b="1" dirty="0" smtClean="0"/>
              <a:t>The purpose of</a:t>
            </a:r>
            <a:r>
              <a:rPr lang="en-ZA" sz="1200" b="1" baseline="0" dirty="0" smtClean="0"/>
              <a:t> the fund: </a:t>
            </a:r>
            <a:r>
              <a:rPr lang="en-ZA" sz="1200" b="1" dirty="0" smtClean="0"/>
              <a:t/>
            </a:r>
            <a:br>
              <a:rPr lang="en-ZA" sz="1200" b="1" dirty="0" smtClean="0"/>
            </a:br>
            <a:r>
              <a:rPr lang="en-ZA" sz="1200" dirty="0" smtClean="0"/>
              <a:t>To subside author fees for publishing in open access journals</a:t>
            </a:r>
            <a:br>
              <a:rPr lang="en-ZA" sz="1200" dirty="0" smtClean="0"/>
            </a:br>
            <a:r>
              <a:rPr lang="en-ZA" sz="1200" dirty="0" smtClean="0"/>
              <a:t>To</a:t>
            </a:r>
            <a:r>
              <a:rPr lang="en-ZA" sz="1200" baseline="0" dirty="0" smtClean="0"/>
              <a:t> subsidise author fees for publishing in hybrid journals</a:t>
            </a:r>
            <a:br>
              <a:rPr lang="en-ZA" sz="1200" baseline="0" dirty="0" smtClean="0"/>
            </a:br>
            <a:r>
              <a:rPr lang="en-ZA" sz="1200" dirty="0" smtClean="0"/>
              <a:t>Taking up institutional memberships with Open Access publishers such as BioMed Central (BMC) and Public Library of Science (PLoS). </a:t>
            </a:r>
            <a:br>
              <a:rPr lang="en-ZA" sz="1200" dirty="0" smtClean="0"/>
            </a:br>
            <a:r>
              <a:rPr lang="en-ZA" sz="1200" dirty="0" smtClean="0"/>
              <a:t>Institutional membership endorses open access publishing and allows for the subsidising of author fees of Stellenbosch University researchers publishing in these journals.</a:t>
            </a:r>
          </a:p>
          <a:p>
            <a:r>
              <a:rPr lang="en-ZA" sz="1200" dirty="0" smtClean="0"/>
              <a:t> </a:t>
            </a:r>
          </a:p>
          <a:p>
            <a:r>
              <a:rPr lang="en-ZA" sz="1200" b="1" dirty="0" smtClean="0"/>
              <a:t>Important</a:t>
            </a:r>
            <a:r>
              <a:rPr lang="en-ZA" sz="1200" b="1" baseline="0" dirty="0" smtClean="0"/>
              <a:t> criteria:</a:t>
            </a:r>
          </a:p>
          <a:p>
            <a:pPr marL="0" indent="0">
              <a:buFont typeface="Arial" pitchFamily="34" charset="0"/>
              <a:buNone/>
            </a:pPr>
            <a:r>
              <a:rPr lang="en-ZA" sz="1200" dirty="0" smtClean="0"/>
              <a:t>All co-authors to be affiliated to SU</a:t>
            </a:r>
            <a:endParaRPr lang="en-ZA" sz="300" dirty="0" smtClean="0"/>
          </a:p>
          <a:p>
            <a:pPr marL="0" indent="0">
              <a:buFont typeface="Arial" pitchFamily="34" charset="0"/>
              <a:buNone/>
            </a:pPr>
            <a:r>
              <a:rPr lang="en-ZA" sz="1200" dirty="0" smtClean="0"/>
              <a:t>Journals should be accredited / approved list of DHET </a:t>
            </a:r>
          </a:p>
          <a:p>
            <a:pPr marL="0" indent="0">
              <a:buFont typeface="Arial" pitchFamily="34" charset="0"/>
              <a:buNone/>
            </a:pPr>
            <a:endParaRPr lang="en-ZA" sz="1200" dirty="0" smtClean="0"/>
          </a:p>
          <a:p>
            <a:pPr marL="0" indent="0">
              <a:buFont typeface="Arial" pitchFamily="34" charset="0"/>
              <a:buNone/>
            </a:pPr>
            <a:r>
              <a:rPr lang="en-ZA" sz="1200" b="1" dirty="0" smtClean="0"/>
              <a:t>Form:</a:t>
            </a:r>
          </a:p>
          <a:p>
            <a:r>
              <a:rPr lang="en-ZA" sz="1200" dirty="0" smtClean="0"/>
              <a:t>In order to apply for funding from the Fund, the Open Access Fund Application Form must be completed. </a:t>
            </a:r>
          </a:p>
          <a:p>
            <a:endParaRPr lang="en-ZA" dirty="0" smtClean="0"/>
          </a:p>
          <a:p>
            <a:endParaRPr lang="en-ZA" dirty="0" smtClean="0"/>
          </a:p>
          <a:p>
            <a:r>
              <a:rPr lang="en-ZA" dirty="0" smtClean="0"/>
              <a:t> </a:t>
            </a:r>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72E52A-6AD3-4E9C-B0CF-D060A172868F}" type="slidenum">
              <a:rPr lang="en-US">
                <a:solidFill>
                  <a:prstClr val="black"/>
                </a:solidFill>
              </a:rPr>
              <a:pPr/>
              <a:t>43</a:t>
            </a:fld>
            <a:endParaRPr lang="en-US" dirty="0">
              <a:solidFill>
                <a:prstClr val="black"/>
              </a:solidFill>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Why self archive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ensure that you and readers will have on-going and easy</a:t>
            </a:r>
            <a:r>
              <a:rPr lang="en-US" baseline="0" dirty="0" smtClean="0"/>
              <a:t> access to your research article, it is advised that you archive it in the University’s Institutional repository, SUNScholar.</a:t>
            </a: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Find SUNScholar:</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Find SUNScholar on the Library’s website: http://library.sun.ac.za &gt; Search &gt; SUNScholar</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1" baseline="0" dirty="0" smtClean="0"/>
              <a:t>Steps to upload your article to SUNScholar</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Register as a contributor to the system</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You will receive a confirmation e-mail</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On receipt of the e-mail, contact SUNScholar in order to determine the collections for which you are registered</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Sign-in on the right navigation bar using your campus authentication</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Select My Account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Select Submissions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Complete the steps as presented on screen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72E52A-6AD3-4E9C-B0CF-D060A172868F}" type="slidenum">
              <a:rPr lang="en-US">
                <a:solidFill>
                  <a:prstClr val="black"/>
                </a:solidFill>
              </a:rPr>
              <a:pPr/>
              <a:t>44</a:t>
            </a:fld>
            <a:endParaRPr lang="en-US" dirty="0">
              <a:solidFill>
                <a:prstClr val="black"/>
              </a:solidFill>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72E52A-6AD3-4E9C-B0CF-D060A172868F}" type="slidenum">
              <a:rPr lang="en-US">
                <a:solidFill>
                  <a:prstClr val="black"/>
                </a:solidFill>
              </a:rPr>
              <a:pPr/>
              <a:t>5</a:t>
            </a:fld>
            <a:endParaRPr lang="en-US" dirty="0">
              <a:solidFill>
                <a:prstClr val="black"/>
              </a:solidFill>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r>
              <a:rPr lang="en-US" b="1" dirty="0" smtClean="0"/>
              <a:t>Increase readership</a:t>
            </a:r>
            <a:br>
              <a:rPr lang="en-US" b="1" dirty="0" smtClean="0"/>
            </a:br>
            <a:r>
              <a:rPr lang="en-US" dirty="0" smtClean="0"/>
              <a:t>It is important to publish in a journal that is widely</a:t>
            </a:r>
            <a:r>
              <a:rPr lang="en-US" baseline="0" dirty="0" smtClean="0"/>
              <a:t> distributed. This increases the potential of being read.</a:t>
            </a:r>
          </a:p>
          <a:p>
            <a:r>
              <a:rPr lang="en-US" b="1" baseline="0" dirty="0" smtClean="0"/>
              <a:t>Increase citations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more people who read your article, the better your chances will be for being cited. Citation is considered as endorsement of your research. </a:t>
            </a:r>
          </a:p>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t>Diminishing publication lag</a:t>
            </a:r>
          </a:p>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t>Making the “right” choice about where to publish will prevent unnecessary</a:t>
            </a:r>
            <a:r>
              <a:rPr lang="en-ZA" sz="1200" baseline="0" dirty="0" smtClean="0"/>
              <a:t> time lag caused by rejection of your article and having to re-write it according to the requirements of another journal</a:t>
            </a:r>
          </a:p>
          <a:p>
            <a:pPr marL="0" marR="0" indent="0" algn="l" defTabSz="914400" rtl="0" eaLnBrk="1" fontAlgn="auto" latinLnBrk="0" hangingPunct="1">
              <a:lnSpc>
                <a:spcPct val="100000"/>
              </a:lnSpc>
              <a:spcBef>
                <a:spcPts val="0"/>
              </a:spcBef>
              <a:spcAft>
                <a:spcPts val="0"/>
              </a:spcAft>
              <a:buClrTx/>
              <a:buSzTx/>
              <a:buFontTx/>
              <a:buNone/>
              <a:tabLst/>
              <a:defRPr/>
            </a:pPr>
            <a:r>
              <a:rPr lang="en-ZA" sz="1200" b="1" dirty="0" smtClean="0"/>
              <a:t>Determines government subsidy</a:t>
            </a:r>
          </a:p>
          <a:p>
            <a:pPr marL="0" marR="0" indent="0" algn="l" defTabSz="914400" rtl="0" eaLnBrk="1" fontAlgn="auto" latinLnBrk="0" hangingPunct="1">
              <a:lnSpc>
                <a:spcPct val="100000"/>
              </a:lnSpc>
              <a:spcBef>
                <a:spcPts val="0"/>
              </a:spcBef>
              <a:spcAft>
                <a:spcPts val="0"/>
              </a:spcAft>
              <a:buClrTx/>
              <a:buSzTx/>
              <a:buFontTx/>
              <a:buNone/>
              <a:tabLst/>
              <a:defRPr/>
            </a:pPr>
            <a:r>
              <a:rPr lang="en-ZA" sz="1200" baseline="0" dirty="0" smtClean="0"/>
              <a:t>If you don’t publish in a DHET approved journal, you will forfeit government subsidy and the University’s incentive for publishing</a:t>
            </a:r>
          </a:p>
          <a:p>
            <a:pPr marL="0" marR="0" indent="0" algn="l" defTabSz="914400" rtl="0" eaLnBrk="1" fontAlgn="auto" latinLnBrk="0" hangingPunct="1">
              <a:lnSpc>
                <a:spcPct val="100000"/>
              </a:lnSpc>
              <a:spcBef>
                <a:spcPts val="0"/>
              </a:spcBef>
              <a:spcAft>
                <a:spcPts val="0"/>
              </a:spcAft>
              <a:buClrTx/>
              <a:buSzTx/>
              <a:buFontTx/>
              <a:buNone/>
              <a:tabLst/>
              <a:defRPr/>
            </a:pPr>
            <a:r>
              <a:rPr lang="en-ZA" sz="1200" b="1" baseline="0" dirty="0" smtClean="0"/>
              <a:t>Performance evaluation</a:t>
            </a:r>
          </a:p>
          <a:p>
            <a:pPr marL="0" marR="0" indent="0" algn="l" defTabSz="914400" rtl="0" eaLnBrk="1" fontAlgn="auto" latinLnBrk="0" hangingPunct="1">
              <a:lnSpc>
                <a:spcPct val="100000"/>
              </a:lnSpc>
              <a:spcBef>
                <a:spcPts val="0"/>
              </a:spcBef>
              <a:spcAft>
                <a:spcPts val="0"/>
              </a:spcAft>
              <a:buClrTx/>
              <a:buSzTx/>
              <a:buFontTx/>
              <a:buNone/>
              <a:tabLst/>
              <a:defRPr/>
            </a:pPr>
            <a:r>
              <a:rPr lang="en-ZA" sz="1200" baseline="0" dirty="0" smtClean="0"/>
              <a:t>In some cases, the ranking of journals in which you publish, may influence your performance evaluation</a:t>
            </a:r>
            <a:endParaRPr lang="en-ZA" sz="1200" dirty="0" smtClean="0"/>
          </a:p>
          <a:p>
            <a:endParaRPr lang="en-US" baseline="0" dirty="0" smtClean="0"/>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72E52A-6AD3-4E9C-B0CF-D060A172868F}" type="slidenum">
              <a:rPr lang="en-US">
                <a:solidFill>
                  <a:prstClr val="black"/>
                </a:solidFill>
              </a:rPr>
              <a:pPr/>
              <a:t>6</a:t>
            </a:fld>
            <a:endParaRPr lang="en-US" dirty="0">
              <a:solidFill>
                <a:prstClr val="black"/>
              </a:solidFill>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pPr marL="0" indent="0">
              <a:buFont typeface="Arial" pitchFamily="34" charset="0"/>
              <a:buNone/>
            </a:pPr>
            <a:r>
              <a:rPr lang="en-ZA" b="1" dirty="0" smtClean="0"/>
              <a:t>In short</a:t>
            </a:r>
          </a:p>
          <a:p>
            <a:pPr marL="171450" indent="-171450">
              <a:buFont typeface="Arial" pitchFamily="34" charset="0"/>
              <a:buChar char="•"/>
            </a:pPr>
            <a:r>
              <a:rPr lang="en-ZA" dirty="0" smtClean="0"/>
              <a:t>This workshop is aimed at providing you with the necessary skills and knowledge to make informed decisions about where to publish your research. </a:t>
            </a:r>
          </a:p>
          <a:p>
            <a:pPr marL="171450" indent="-171450">
              <a:buFont typeface="Arial" pitchFamily="34" charset="0"/>
              <a:buChar char="•"/>
            </a:pPr>
            <a:r>
              <a:rPr lang="en-ZA" dirty="0" smtClean="0"/>
              <a:t>By the end of the workshop, you should have a good idea where to send your work - Whether, if you study birds,  it should be </a:t>
            </a:r>
            <a:br>
              <a:rPr lang="en-ZA" dirty="0" smtClean="0"/>
            </a:br>
            <a:r>
              <a:rPr lang="en-ZA" dirty="0" smtClean="0"/>
              <a:t>“International Bulletin of Ornithology” or “Birdwatcher’s Newsletter”! </a:t>
            </a:r>
          </a:p>
          <a:p>
            <a:pPr marL="0" indent="0" fontAlgn="t">
              <a:buFontTx/>
              <a:buNone/>
            </a:pPr>
            <a:r>
              <a:rPr lang="en-ZA" b="1" dirty="0" smtClean="0"/>
              <a:t>More specifically</a:t>
            </a:r>
          </a:p>
          <a:p>
            <a:pPr marL="171450" indent="-171450" fontAlgn="t">
              <a:buFont typeface="Arial" pitchFamily="34" charset="0"/>
              <a:buChar char="•"/>
            </a:pPr>
            <a:r>
              <a:rPr lang="en-ZA" dirty="0" smtClean="0">
                <a:effectLst/>
              </a:rPr>
              <a:t>Ability to make informed decisions about where to publish research by considering the difference between traditional and open access publishing and consulting accredited lists, impact factor and other indicators.</a:t>
            </a:r>
          </a:p>
          <a:p>
            <a:pPr marL="171450" indent="-171450" fontAlgn="t">
              <a:buFont typeface="Arial" pitchFamily="34" charset="0"/>
              <a:buChar char="•"/>
            </a:pPr>
            <a:r>
              <a:rPr lang="en-ZA" dirty="0" smtClean="0">
                <a:effectLst/>
              </a:rPr>
              <a:t>Employ ‘good practice’ in terms of standardised author name and preservation of research output.</a:t>
            </a:r>
          </a:p>
          <a:p>
            <a:pPr marL="171450" indent="-171450" fontAlgn="t">
              <a:buFont typeface="Arial" pitchFamily="34" charset="0"/>
              <a:buChar char="•"/>
            </a:pPr>
            <a:r>
              <a:rPr lang="en-ZA" dirty="0" smtClean="0">
                <a:effectLst/>
              </a:rPr>
              <a:t>Ability to recognise the features of a good journal </a:t>
            </a:r>
            <a:br>
              <a:rPr lang="en-ZA" dirty="0" smtClean="0">
                <a:effectLst/>
              </a:rPr>
            </a:br>
            <a:r>
              <a:rPr lang="en-ZA" dirty="0" smtClean="0">
                <a:effectLst/>
              </a:rPr>
              <a:t>Understand DHET’s Research Outputs Accreditation System including lists of accredited journals: ISI Citation Indexes, IBSS, DoE list of approved journals</a:t>
            </a:r>
            <a:br>
              <a:rPr lang="en-ZA" dirty="0" smtClean="0">
                <a:effectLst/>
              </a:rPr>
            </a:br>
            <a:r>
              <a:rPr lang="en-ZA" dirty="0" smtClean="0">
                <a:effectLst/>
              </a:rPr>
              <a:t>Use journal metrics to determine the relative impact of journals (Impact factor and Journal Citation Reports (JCR), SJR, SNIP, Scopus Journal Analyser</a:t>
            </a:r>
            <a:br>
              <a:rPr lang="en-ZA" dirty="0" smtClean="0">
                <a:effectLst/>
              </a:rPr>
            </a:br>
            <a:r>
              <a:rPr lang="en-ZA" dirty="0" smtClean="0">
                <a:effectLst/>
              </a:rPr>
              <a:t>Understand the benefits of Open Access, where to find Open Access journals, and where to find funding for OA publishing</a:t>
            </a:r>
            <a:br>
              <a:rPr lang="en-ZA" dirty="0" smtClean="0">
                <a:effectLst/>
              </a:rPr>
            </a:br>
            <a:r>
              <a:rPr lang="en-ZA" dirty="0" smtClean="0">
                <a:effectLst/>
              </a:rPr>
              <a:t>Making your research available in the University’s Institutional Repository (SUNScholar)</a:t>
            </a:r>
            <a:br>
              <a:rPr lang="en-ZA" dirty="0" smtClean="0">
                <a:effectLst/>
              </a:rPr>
            </a:b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72E52A-6AD3-4E9C-B0CF-D060A172868F}" type="slidenum">
              <a:rPr lang="en-US">
                <a:solidFill>
                  <a:prstClr val="black"/>
                </a:solidFill>
              </a:rPr>
              <a:pPr/>
              <a:t>7</a:t>
            </a:fld>
            <a:endParaRPr lang="en-US" dirty="0">
              <a:solidFill>
                <a:prstClr val="black"/>
              </a:solidFill>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pPr marL="0" indent="0">
              <a:buFont typeface="Arial" pitchFamily="34" charset="0"/>
              <a:buNone/>
            </a:pPr>
            <a:r>
              <a:rPr lang="en-ZA" sz="1200" b="1" dirty="0" smtClean="0"/>
              <a:t>It’s only about journals</a:t>
            </a:r>
          </a:p>
          <a:p>
            <a:pPr marL="0" indent="0">
              <a:buFont typeface="Arial" pitchFamily="34" charset="0"/>
              <a:buNone/>
            </a:pPr>
            <a:r>
              <a:rPr lang="en-ZA" sz="1200" dirty="0" smtClean="0"/>
              <a:t>This workshop</a:t>
            </a:r>
            <a:r>
              <a:rPr lang="en-ZA" sz="1200" baseline="0" dirty="0" smtClean="0"/>
              <a:t> does not cover books, proceedings or any other publication format. The focus is wholly on journals</a:t>
            </a:r>
          </a:p>
          <a:p>
            <a:pPr marL="0" indent="0">
              <a:buFont typeface="Arial" pitchFamily="34" charset="0"/>
              <a:buNone/>
            </a:pPr>
            <a:r>
              <a:rPr lang="en-ZA" sz="1200" b="1" dirty="0" smtClean="0"/>
              <a:t>For beginners</a:t>
            </a:r>
          </a:p>
          <a:p>
            <a:pPr marL="0" indent="0">
              <a:buFont typeface="Arial" pitchFamily="34" charset="0"/>
              <a:buNone/>
            </a:pPr>
            <a:r>
              <a:rPr lang="en-ZA" sz="1200" dirty="0" smtClean="0"/>
              <a:t>The workshop is aimed at novices</a:t>
            </a:r>
            <a:r>
              <a:rPr lang="en-ZA" sz="1200" baseline="0" dirty="0" smtClean="0"/>
              <a:t> in publishing and emerging researchers</a:t>
            </a:r>
            <a:endParaRPr lang="en-ZA" sz="1200" dirty="0" smtClean="0"/>
          </a:p>
          <a:p>
            <a:pPr marL="0" indent="0">
              <a:buFont typeface="Arial" pitchFamily="34" charset="0"/>
              <a:buNone/>
            </a:pPr>
            <a:r>
              <a:rPr lang="en-ZA" sz="1200" b="1" dirty="0" smtClean="0"/>
              <a:t>Focus is NOT on academic writing and authorship</a:t>
            </a:r>
            <a:r>
              <a:rPr lang="en-ZA" sz="1200" dirty="0" smtClean="0"/>
              <a:t> </a:t>
            </a:r>
            <a:br>
              <a:rPr lang="en-ZA" sz="1200" dirty="0" smtClean="0"/>
            </a:br>
            <a:r>
              <a:rPr lang="en-ZA" sz="1200" b="0" dirty="0" smtClean="0"/>
              <a:t>The focus is on journal attributes, indicators, and other aspects related to selecting a suitable journal</a:t>
            </a:r>
          </a:p>
          <a:p>
            <a:pPr marL="0" indent="0">
              <a:buFont typeface="Arial" pitchFamily="34" charset="0"/>
              <a:buNone/>
            </a:pPr>
            <a:r>
              <a:rPr lang="en-ZA" sz="1200" b="1" dirty="0" smtClean="0"/>
              <a:t>Presenters expertise</a:t>
            </a:r>
            <a:r>
              <a:rPr lang="en-ZA" sz="1200" dirty="0" smtClean="0"/>
              <a:t/>
            </a:r>
            <a:br>
              <a:rPr lang="en-ZA" sz="1200" dirty="0" smtClean="0"/>
            </a:br>
            <a:r>
              <a:rPr lang="en-ZA" sz="1200" dirty="0" smtClean="0"/>
              <a:t>The presenters are not necessarily experienced</a:t>
            </a:r>
            <a:r>
              <a:rPr lang="en-ZA" sz="1200" baseline="0" dirty="0" smtClean="0"/>
              <a:t> authors, but instead are knowledgeable about </a:t>
            </a:r>
            <a:r>
              <a:rPr lang="en-ZA" sz="1200" dirty="0" smtClean="0"/>
              <a:t>the tools used to evaluate journals and the about the publishing environment in general</a:t>
            </a: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72E52A-6AD3-4E9C-B0CF-D060A172868F}" type="slidenum">
              <a:rPr lang="en-US">
                <a:solidFill>
                  <a:prstClr val="black"/>
                </a:solidFill>
              </a:rPr>
              <a:pPr/>
              <a:t>8</a:t>
            </a:fld>
            <a:endParaRPr lang="en-US" dirty="0">
              <a:solidFill>
                <a:prstClr val="black"/>
              </a:solidFill>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72E52A-6AD3-4E9C-B0CF-D060A172868F}" type="slidenum">
              <a:rPr lang="en-US">
                <a:solidFill>
                  <a:prstClr val="black"/>
                </a:solidFill>
              </a:rPr>
              <a:pPr/>
              <a:t>9</a:t>
            </a:fld>
            <a:endParaRPr lang="en-US" dirty="0">
              <a:solidFill>
                <a:prstClr val="black"/>
              </a:solidFill>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pPr>
              <a:lnSpc>
                <a:spcPct val="120000"/>
              </a:lnSpc>
              <a:spcAft>
                <a:spcPts val="1240"/>
              </a:spcAft>
            </a:pPr>
            <a:r>
              <a:rPr lang="en-ZA" sz="1100" dirty="0">
                <a:latin typeface="Arial"/>
                <a:ea typeface="Calibri"/>
                <a:cs typeface="Arial"/>
              </a:rPr>
              <a:t>There are a number of reasons why authors want to publish and for many there are more than one reason. Some reasons are predictably more altruistic than others, but ultimately it boils down to two reasons:</a:t>
            </a:r>
            <a:endParaRPr lang="en-ZA" sz="1100" dirty="0">
              <a:latin typeface="Arial"/>
              <a:ea typeface="Calibri"/>
              <a:cs typeface="Times New Roman"/>
            </a:endParaRPr>
          </a:p>
          <a:p>
            <a:pPr marL="354216" indent="-354216">
              <a:lnSpc>
                <a:spcPct val="120000"/>
              </a:lnSpc>
              <a:buFont typeface="Symbol"/>
              <a:buChar char=""/>
            </a:pPr>
            <a:r>
              <a:rPr lang="en-ZA" sz="1100" dirty="0">
                <a:latin typeface="Arial"/>
                <a:ea typeface="Calibri"/>
                <a:cs typeface="Arial"/>
              </a:rPr>
              <a:t>Advancement of human knowledge; and</a:t>
            </a:r>
            <a:endParaRPr lang="en-ZA" sz="1100" dirty="0">
              <a:latin typeface="Arial"/>
              <a:ea typeface="Calibri"/>
              <a:cs typeface="Times New Roman"/>
            </a:endParaRPr>
          </a:p>
          <a:p>
            <a:pPr marL="354216" indent="-354216">
              <a:lnSpc>
                <a:spcPct val="120000"/>
              </a:lnSpc>
              <a:spcAft>
                <a:spcPts val="1240"/>
              </a:spcAft>
              <a:buFont typeface="Symbol"/>
              <a:buChar char=""/>
            </a:pPr>
            <a:r>
              <a:rPr lang="en-ZA" sz="1100" dirty="0">
                <a:latin typeface="Arial"/>
                <a:ea typeface="Calibri"/>
                <a:cs typeface="Arial"/>
              </a:rPr>
              <a:t>Career advancement</a:t>
            </a:r>
            <a:endParaRPr lang="en-ZA" sz="1100" dirty="0">
              <a:latin typeface="Arial"/>
              <a:ea typeface="Calibri"/>
              <a:cs typeface="Times New Roman"/>
            </a:endParaRPr>
          </a:p>
          <a:p>
            <a:pPr marL="39357">
              <a:lnSpc>
                <a:spcPct val="120000"/>
              </a:lnSpc>
            </a:pPr>
            <a:r>
              <a:rPr lang="en-ZA" sz="1100" dirty="0">
                <a:latin typeface="Arial"/>
                <a:ea typeface="Calibri"/>
                <a:cs typeface="Arial"/>
              </a:rPr>
              <a:t>The main reason for publishing should be to tell others about the research.</a:t>
            </a:r>
          </a:p>
          <a:p>
            <a:pPr marL="39357">
              <a:lnSpc>
                <a:spcPct val="120000"/>
              </a:lnSpc>
            </a:pPr>
            <a:r>
              <a:rPr lang="en-ZA" sz="1100" dirty="0">
                <a:latin typeface="Arial"/>
                <a:ea typeface="Calibri"/>
                <a:cs typeface="Arial"/>
              </a:rPr>
              <a:t>Submitting for publication can provide useful peer review of one’s research, and the publication of a research article can lead to networking with individuals and groups with similar research interests. Other researchers can also use your research as the foundation on which to build their future work.</a:t>
            </a:r>
            <a:endParaRPr lang="en-ZA" sz="1100" dirty="0">
              <a:latin typeface="Arial"/>
              <a:ea typeface="Calibri"/>
              <a:cs typeface="Times New Roman"/>
            </a:endParaRPr>
          </a:p>
          <a:p>
            <a:pPr>
              <a:lnSpc>
                <a:spcPct val="120000"/>
              </a:lnSpc>
            </a:pPr>
            <a:r>
              <a:rPr lang="en-ZA" sz="1100" dirty="0">
                <a:latin typeface="Arial"/>
                <a:ea typeface="Calibri"/>
                <a:cs typeface="Arial"/>
              </a:rPr>
              <a:t> </a:t>
            </a:r>
            <a:endParaRPr lang="en-ZA" sz="1100" dirty="0">
              <a:latin typeface="Arial"/>
              <a:ea typeface="Calibri"/>
              <a:cs typeface="Times New Roman"/>
            </a:endParaRPr>
          </a:p>
          <a:p>
            <a:pPr>
              <a:lnSpc>
                <a:spcPct val="120000"/>
              </a:lnSpc>
            </a:pPr>
            <a:r>
              <a:rPr lang="en-ZA" sz="1100" dirty="0">
                <a:latin typeface="Arial"/>
                <a:ea typeface="Calibri"/>
                <a:cs typeface="Arial"/>
              </a:rPr>
              <a:t>Publication in a peer-reviewed journal can benefit your career, as the allocation of grants, promotions, and other job opportunities usually rely on your ability to prove the number and quality of your research output. </a:t>
            </a:r>
          </a:p>
          <a:p>
            <a:pPr>
              <a:lnSpc>
                <a:spcPct val="120000"/>
              </a:lnSpc>
            </a:pPr>
            <a:endParaRPr lang="en-ZA" sz="1100" dirty="0">
              <a:latin typeface="Arial"/>
              <a:ea typeface="Calibri"/>
              <a:cs typeface="Arial"/>
            </a:endParaRPr>
          </a:p>
          <a:p>
            <a:pPr>
              <a:lnSpc>
                <a:spcPct val="120000"/>
              </a:lnSpc>
            </a:pPr>
            <a:r>
              <a:rPr lang="en-ZA" sz="1100" dirty="0">
                <a:latin typeface="Arial"/>
                <a:ea typeface="Calibri"/>
                <a:cs typeface="Arial"/>
              </a:rPr>
              <a:t>In some cases, publication can also lead to money in the author’s pocket. (e.g. LitNet Akademies)</a:t>
            </a:r>
            <a:endParaRPr lang="en-ZA" sz="1100" dirty="0">
              <a:latin typeface="Arial"/>
              <a:ea typeface="Calibri"/>
              <a:cs typeface="Times New Roman"/>
            </a:endParaRPr>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48A5731-CC9E-4D08-A20F-CFB69EF9EAA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2762671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2027B62-A4C8-4D40-A41B-97F7C9CE218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2235982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C44FCFC-3FCA-4834-AB71-82C817DD4215}"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041253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48A5731-CC9E-4D08-A20F-CFB69EF9EAA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91594407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0A70EA0-0CC4-4661-A356-4A840554DD9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64474271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5D7216B-D5F2-481E-8241-0247F0A8A4D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1143840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7758099-545B-4889-A089-85228CE5B4A5}"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54698413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lvl1pPr>
              <a:defRPr/>
            </a:lvl1pPr>
          </a:lstStyle>
          <a:p>
            <a:endParaRPr 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CFF36988-8317-4BA6-A61D-A94D7B75FCFE}"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58582506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lvl1pPr>
              <a:defRPr/>
            </a:lvl1pPr>
          </a:lstStyle>
          <a:p>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1770324-FD6A-4A83-80BA-90266550CE9B}"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2210334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439D133-0D79-4320-95E8-E1E83498D98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19374856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E41D9EB-A5A3-4B7A-932F-DEE714A3B27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82984023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0A70EA0-0CC4-4661-A356-4A840554DD9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21254445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5B88C64-16A4-4D73-AF00-21FA099035B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74915412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2027B62-A4C8-4D40-A41B-97F7C9CE218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68393904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C44FCFC-3FCA-4834-AB71-82C817DD4215}"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70027775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5D7216B-D5F2-481E-8241-0247F0A8A4D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1169001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7758099-545B-4889-A089-85228CE5B4A5}"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3341627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lvl1pPr>
              <a:defRPr/>
            </a:lvl1pPr>
          </a:lstStyle>
          <a:p>
            <a:endParaRPr 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CFF36988-8317-4BA6-A61D-A94D7B75FCFE}"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8382328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lvl1pPr>
              <a:defRPr/>
            </a:lvl1pPr>
          </a:lstStyle>
          <a:p>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1770324-FD6A-4A83-80BA-90266550CE9B}"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75150655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439D133-0D79-4320-95E8-E1E83498D98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32338497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E41D9EB-A5A3-4B7A-932F-DEE714A3B27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3080689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5B88C64-16A4-4D73-AF00-21FA099035B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3003504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pPr>
            <a:endParaRPr lang="en-US" dirty="0"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pPr>
            <a:endParaRPr lang="en-US" dirty="0"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pPr>
            <a:fld id="{56147FF4-A462-446E-A212-5DD9E0767F0D}" type="slidenum">
              <a:rPr lang="en-US" smtClean="0">
                <a:solidFill>
                  <a:srgbClr val="000000"/>
                </a:solidFill>
              </a:rPr>
              <a:pPr fontAlgn="base">
                <a:spcBef>
                  <a:spcPct val="0"/>
                </a:spcBef>
                <a:spcAft>
                  <a:spcPct val="0"/>
                </a:spcAft>
              </a:pPr>
              <a:t>‹#›</a:t>
            </a:fld>
            <a:endParaRPr lang="en-US" dirty="0" smtClean="0">
              <a:solidFill>
                <a:srgbClr val="000000"/>
              </a:solidFill>
            </a:endParaRPr>
          </a:p>
        </p:txBody>
      </p:sp>
    </p:spTree>
    <p:extLst>
      <p:ext uri="{BB962C8B-B14F-4D97-AF65-F5344CB8AC3E}">
        <p14:creationId xmlns:p14="http://schemas.microsoft.com/office/powerpoint/2010/main" val="33554764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pPr>
            <a:endParaRPr lang="en-US" dirty="0"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pPr>
            <a:endParaRPr lang="en-US" dirty="0"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pPr>
            <a:fld id="{56147FF4-A462-446E-A212-5DD9E0767F0D}" type="slidenum">
              <a:rPr lang="en-US" smtClean="0">
                <a:solidFill>
                  <a:srgbClr val="000000"/>
                </a:solidFill>
              </a:rPr>
              <a:pPr fontAlgn="base">
                <a:spcBef>
                  <a:spcPct val="0"/>
                </a:spcBef>
                <a:spcAft>
                  <a:spcPct val="0"/>
                </a:spcAft>
              </a:pPr>
              <a:t>‹#›</a:t>
            </a:fld>
            <a:endParaRPr lang="en-US" dirty="0" smtClean="0">
              <a:solidFill>
                <a:srgbClr val="000000"/>
              </a:solidFill>
            </a:endParaRPr>
          </a:p>
        </p:txBody>
      </p:sp>
    </p:spTree>
    <p:extLst>
      <p:ext uri="{BB962C8B-B14F-4D97-AF65-F5344CB8AC3E}">
        <p14:creationId xmlns:p14="http://schemas.microsoft.com/office/powerpoint/2010/main" val="17581510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0.jpe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hyperlink" Target="Pediatrics_Author_Guidelines.pdf" TargetMode="Externa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hyperlink" Target="http://www.researcherid.com/"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hyperlink" Target="http://www.sun.ac.za/" TargetMode="External"/><Relationship Id="rId5" Type="http://schemas.openxmlformats.org/officeDocument/2006/relationships/hyperlink" Target="http://library.sun.ac.za/english" TargetMode="Externa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png"/><Relationship Id="rId7"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3.png"/><Relationship Id="rId9"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8" Type="http://schemas.openxmlformats.org/officeDocument/2006/relationships/image" Target="../media/image28.tmp"/><Relationship Id="rId3" Type="http://schemas.openxmlformats.org/officeDocument/2006/relationships/image" Target="../media/image1.png"/><Relationship Id="rId7" Type="http://schemas.openxmlformats.org/officeDocument/2006/relationships/image" Target="../media/image27.tmp"/><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hyperlink" Target="http://www.scimagojr.com/" TargetMode="External"/><Relationship Id="rId5" Type="http://schemas.openxmlformats.org/officeDocument/2006/relationships/hyperlink" Target="http://www.sun.ac.za/" TargetMode="External"/><Relationship Id="rId4" Type="http://schemas.openxmlformats.org/officeDocument/2006/relationships/image" Target="../media/image3.png"/><Relationship Id="rId9" Type="http://schemas.openxmlformats.org/officeDocument/2006/relationships/image" Target="../media/image29.tmp"/></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2.xml"/><Relationship Id="rId6" Type="http://schemas.openxmlformats.org/officeDocument/2006/relationships/image" Target="../media/image30.tmp"/><Relationship Id="rId5" Type="http://schemas.openxmlformats.org/officeDocument/2006/relationships/hyperlink" Target="http://www.sun.ac.za/" TargetMode="Externa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2.xml"/><Relationship Id="rId5" Type="http://schemas.openxmlformats.org/officeDocument/2006/relationships/image" Target="../media/image31.tmp"/><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2.xml"/><Relationship Id="rId5" Type="http://schemas.openxmlformats.org/officeDocument/2006/relationships/image" Target="../media/image32.tmp"/><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2.xml"/><Relationship Id="rId5" Type="http://schemas.openxmlformats.org/officeDocument/2006/relationships/image" Target="../media/image33.pn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2.xml"/><Relationship Id="rId5" Type="http://schemas.openxmlformats.org/officeDocument/2006/relationships/image" Target="../media/image34.pn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2.xml"/><Relationship Id="rId5" Type="http://schemas.openxmlformats.org/officeDocument/2006/relationships/image" Target="../media/image35.pn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library.sun.ac.za/english" TargetMode="External"/><Relationship Id="rId2" Type="http://schemas.openxmlformats.org/officeDocument/2006/relationships/notesSlide" Target="../notesSlides/notesSlide39.xml"/><Relationship Id="rId1" Type="http://schemas.openxmlformats.org/officeDocument/2006/relationships/slideLayout" Target="../slideLayouts/slideLayout12.xml"/><Relationship Id="rId6" Type="http://schemas.openxmlformats.org/officeDocument/2006/relationships/image" Target="../media/image36.png"/><Relationship Id="rId5" Type="http://schemas.openxmlformats.org/officeDocument/2006/relationships/hyperlink" Target="http://library.sun.ac.za/English/services/az/oa/Pages/default.aspx"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2.xml"/><Relationship Id="rId6" Type="http://schemas.openxmlformats.org/officeDocument/2006/relationships/image" Target="../media/image37.tmp"/><Relationship Id="rId5" Type="http://schemas.openxmlformats.org/officeDocument/2006/relationships/hyperlink" Target="http://www.doaj.org/" TargetMode="Externa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12.xml"/><Relationship Id="rId5" Type="http://schemas.openxmlformats.org/officeDocument/2006/relationships/image" Target="../media/image38.tmp"/><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12.xml"/><Relationship Id="rId6" Type="http://schemas.openxmlformats.org/officeDocument/2006/relationships/hyperlink" Target="http://www.assaf.co.za/osc/introduction" TargetMode="External"/><Relationship Id="rId5" Type="http://schemas.openxmlformats.org/officeDocument/2006/relationships/hyperlink" Target="http://www.monash.edu.au/campuses/peninsula/assets/images/pdfs/journal-quality-metrics.pdf" TargetMode="Externa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Text Box 7"/>
          <p:cNvSpPr txBox="1">
            <a:spLocks noChangeArrowheads="1"/>
          </p:cNvSpPr>
          <p:nvPr/>
        </p:nvSpPr>
        <p:spPr bwMode="auto">
          <a:xfrm>
            <a:off x="0" y="1557338"/>
            <a:ext cx="914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buFont typeface="Wingdings" pitchFamily="2" charset="2"/>
              <a:buNone/>
            </a:pPr>
            <a:r>
              <a:rPr lang="en-US" sz="2000" dirty="0" smtClean="0">
                <a:solidFill>
                  <a:srgbClr val="5F5F5F"/>
                </a:solidFill>
                <a:latin typeface="RotisSemiSerif" pitchFamily="34" charset="0"/>
              </a:rPr>
              <a:t>Biblioteek- en Inligtingsdiens</a:t>
            </a:r>
            <a:r>
              <a:rPr lang="en-US" sz="2000" dirty="0" smtClean="0">
                <a:solidFill>
                  <a:srgbClr val="000000"/>
                </a:solidFill>
                <a:latin typeface="RotisSemiSerif" pitchFamily="34" charset="0"/>
              </a:rPr>
              <a:t>  </a:t>
            </a:r>
            <a:r>
              <a:rPr lang="en-US" sz="2000" dirty="0" smtClean="0">
                <a:solidFill>
                  <a:srgbClr val="5F5F5F"/>
                </a:solidFill>
                <a:latin typeface="RotisSemiSerif" pitchFamily="34" charset="0"/>
                <a:sym typeface="Wingdings" pitchFamily="2" charset="2"/>
              </a:rPr>
              <a:t>   </a:t>
            </a:r>
            <a:r>
              <a:rPr lang="en-US" sz="2000" dirty="0" smtClean="0">
                <a:solidFill>
                  <a:srgbClr val="5F5F5F"/>
                </a:solidFill>
                <a:latin typeface="RotisSemiSerif" pitchFamily="34" charset="0"/>
              </a:rPr>
              <a:t>Library</a:t>
            </a:r>
            <a:r>
              <a:rPr lang="en-US" sz="2000" dirty="0" smtClean="0">
                <a:solidFill>
                  <a:srgbClr val="5F5F5F"/>
                </a:solidFill>
                <a:latin typeface="RotisSemiSerif" pitchFamily="34" charset="0"/>
                <a:sym typeface="Wingdings" pitchFamily="2" charset="2"/>
              </a:rPr>
              <a:t> and Information Service</a:t>
            </a:r>
          </a:p>
        </p:txBody>
      </p:sp>
      <p:sp>
        <p:nvSpPr>
          <p:cNvPr id="2059" name="Line 11"/>
          <p:cNvSpPr>
            <a:spLocks noChangeShapeType="1"/>
          </p:cNvSpPr>
          <p:nvPr/>
        </p:nvSpPr>
        <p:spPr bwMode="auto">
          <a:xfrm flipV="1">
            <a:off x="827584" y="6308725"/>
            <a:ext cx="7344866" cy="0"/>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ZA" sz="5400" dirty="0" smtClean="0">
              <a:solidFill>
                <a:srgbClr val="000000"/>
              </a:solidFill>
              <a:latin typeface="Verdana" pitchFamily="34" charset="0"/>
            </a:endParaRPr>
          </a:p>
        </p:txBody>
      </p:sp>
      <p:sp>
        <p:nvSpPr>
          <p:cNvPr id="2062" name="Text Box 14"/>
          <p:cNvSpPr txBox="1">
            <a:spLocks noChangeArrowheads="1"/>
          </p:cNvSpPr>
          <p:nvPr/>
        </p:nvSpPr>
        <p:spPr bwMode="auto">
          <a:xfrm>
            <a:off x="6588125" y="3933825"/>
            <a:ext cx="43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dirty="0" smtClean="0">
              <a:solidFill>
                <a:srgbClr val="000000"/>
              </a:solidFill>
            </a:endParaRPr>
          </a:p>
        </p:txBody>
      </p:sp>
      <p:sp>
        <p:nvSpPr>
          <p:cNvPr id="2066" name="Text Box 18"/>
          <p:cNvSpPr txBox="1">
            <a:spLocks noChangeArrowheads="1"/>
          </p:cNvSpPr>
          <p:nvPr/>
        </p:nvSpPr>
        <p:spPr bwMode="auto">
          <a:xfrm>
            <a:off x="3059113" y="5589588"/>
            <a:ext cx="5762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dirty="0" smtClean="0">
              <a:solidFill>
                <a:srgbClr val="000000"/>
              </a:solidFill>
            </a:endParaRPr>
          </a:p>
        </p:txBody>
      </p:sp>
      <p:sp>
        <p:nvSpPr>
          <p:cNvPr id="2074" name="Text Box 26"/>
          <p:cNvSpPr txBox="1">
            <a:spLocks noChangeArrowheads="1"/>
          </p:cNvSpPr>
          <p:nvPr/>
        </p:nvSpPr>
        <p:spPr bwMode="auto">
          <a:xfrm>
            <a:off x="1979712" y="5837208"/>
            <a:ext cx="547238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lnSpc>
                <a:spcPct val="150000"/>
              </a:lnSpc>
              <a:spcBef>
                <a:spcPct val="0"/>
              </a:spcBef>
              <a:spcAft>
                <a:spcPct val="0"/>
              </a:spcAft>
            </a:pPr>
            <a:r>
              <a:rPr lang="en-US" dirty="0" smtClean="0">
                <a:solidFill>
                  <a:srgbClr val="000000"/>
                </a:solidFill>
                <a:latin typeface="Tahoma" pitchFamily="34" charset="0"/>
              </a:rPr>
              <a:t>Lucia Schoombee, Naomi Visser, Daléne Pieterse</a:t>
            </a:r>
          </a:p>
          <a:p>
            <a:pPr algn="ctr" fontAlgn="base">
              <a:lnSpc>
                <a:spcPct val="150000"/>
              </a:lnSpc>
              <a:spcBef>
                <a:spcPct val="0"/>
              </a:spcBef>
              <a:spcAft>
                <a:spcPct val="0"/>
              </a:spcAft>
            </a:pPr>
            <a:r>
              <a:rPr lang="en-US" dirty="0" smtClean="0">
                <a:solidFill>
                  <a:srgbClr val="000000"/>
                </a:solidFill>
                <a:latin typeface="Verdana" pitchFamily="34" charset="0"/>
              </a:rPr>
              <a:t>22 May 2013</a:t>
            </a:r>
          </a:p>
        </p:txBody>
      </p:sp>
      <p:pic>
        <p:nvPicPr>
          <p:cNvPr id="2077" name="Picture 29" descr="lea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3888" y="6092825"/>
            <a:ext cx="50482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1" name="Picture 33" descr="USlogoalone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0188" y="188913"/>
            <a:ext cx="1063625" cy="1223962"/>
          </a:xfrm>
          <a:prstGeom prst="rect">
            <a:avLst/>
          </a:prstGeom>
          <a:noFill/>
          <a:extLst>
            <a:ext uri="{909E8E84-426E-40DD-AFC4-6F175D3DCCD1}">
              <a14:hiddenFill xmlns:a14="http://schemas.microsoft.com/office/drawing/2010/main">
                <a:solidFill>
                  <a:srgbClr val="FFFFFF"/>
                </a:solidFill>
              </a14:hiddenFill>
            </a:ext>
          </a:extLst>
        </p:spPr>
      </p:pic>
      <p:sp>
        <p:nvSpPr>
          <p:cNvPr id="2082" name="Text Box 34"/>
          <p:cNvSpPr txBox="1">
            <a:spLocks noChangeArrowheads="1"/>
          </p:cNvSpPr>
          <p:nvPr/>
        </p:nvSpPr>
        <p:spPr bwMode="auto">
          <a:xfrm>
            <a:off x="1187624" y="2420888"/>
            <a:ext cx="5976565"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ZA" sz="5400" dirty="0" smtClean="0">
                <a:solidFill>
                  <a:srgbClr val="990033"/>
                </a:solidFill>
                <a:latin typeface="Tahoma" pitchFamily="34" charset="0"/>
              </a:rPr>
              <a:t>Making important decisions about publishing your research</a:t>
            </a:r>
            <a:endParaRPr lang="en-US" sz="5400" dirty="0" smtClean="0">
              <a:solidFill>
                <a:srgbClr val="990033"/>
              </a:solidFill>
              <a:latin typeface="Tahoma" pitchFamily="34" charset="0"/>
            </a:endParaRPr>
          </a:p>
        </p:txBody>
      </p:sp>
    </p:spTree>
    <p:extLst>
      <p:ext uri="{BB962C8B-B14F-4D97-AF65-F5344CB8AC3E}">
        <p14:creationId xmlns:p14="http://schemas.microsoft.com/office/powerpoint/2010/main" val="147196435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Line 2"/>
          <p:cNvSpPr>
            <a:spLocks noChangeShapeType="1"/>
          </p:cNvSpPr>
          <p:nvPr/>
        </p:nvSpPr>
        <p:spPr bwMode="auto">
          <a:xfrm>
            <a:off x="755650" y="836613"/>
            <a:ext cx="7704138" cy="0"/>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ZA" sz="5400" dirty="0" smtClean="0">
              <a:solidFill>
                <a:srgbClr val="000000"/>
              </a:solidFill>
              <a:latin typeface="Verdana" pitchFamily="34" charset="0"/>
            </a:endParaRPr>
          </a:p>
        </p:txBody>
      </p:sp>
      <p:sp>
        <p:nvSpPr>
          <p:cNvPr id="19460" name="Text Box 4"/>
          <p:cNvSpPr txBox="1">
            <a:spLocks noChangeArrowheads="1"/>
          </p:cNvSpPr>
          <p:nvPr/>
        </p:nvSpPr>
        <p:spPr bwMode="auto">
          <a:xfrm>
            <a:off x="6588125" y="3933825"/>
            <a:ext cx="43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dirty="0" smtClean="0">
              <a:solidFill>
                <a:srgbClr val="000000"/>
              </a:solidFill>
            </a:endParaRPr>
          </a:p>
        </p:txBody>
      </p:sp>
      <p:sp>
        <p:nvSpPr>
          <p:cNvPr id="19461" name="Text Box 5"/>
          <p:cNvSpPr txBox="1">
            <a:spLocks noChangeArrowheads="1"/>
          </p:cNvSpPr>
          <p:nvPr/>
        </p:nvSpPr>
        <p:spPr bwMode="auto">
          <a:xfrm>
            <a:off x="3059113" y="5589588"/>
            <a:ext cx="5762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dirty="0" smtClean="0">
              <a:solidFill>
                <a:srgbClr val="000000"/>
              </a:solidFill>
            </a:endParaRPr>
          </a:p>
        </p:txBody>
      </p:sp>
      <p:pic>
        <p:nvPicPr>
          <p:cNvPr id="19463" name="Picture 7" descr="lea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8350" y="549275"/>
            <a:ext cx="50482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5" y="260350"/>
            <a:ext cx="504825"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8" name="Rectangle 12"/>
          <p:cNvSpPr>
            <a:spLocks noChangeArrowheads="1"/>
          </p:cNvSpPr>
          <p:nvPr/>
        </p:nvSpPr>
        <p:spPr bwMode="auto">
          <a:xfrm>
            <a:off x="0" y="981075"/>
            <a:ext cx="8997950" cy="542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en-US" sz="3200" dirty="0" smtClean="0">
              <a:solidFill>
                <a:srgbClr val="000000"/>
              </a:solidFill>
              <a:latin typeface="Tahoma" pitchFamily="34" charset="0"/>
            </a:endParaRPr>
          </a:p>
        </p:txBody>
      </p:sp>
      <p:sp>
        <p:nvSpPr>
          <p:cNvPr id="2" name="TextBox 1"/>
          <p:cNvSpPr txBox="1"/>
          <p:nvPr/>
        </p:nvSpPr>
        <p:spPr>
          <a:xfrm>
            <a:off x="738932" y="1054536"/>
            <a:ext cx="7704138" cy="5816977"/>
          </a:xfrm>
          <a:prstGeom prst="rect">
            <a:avLst/>
          </a:prstGeom>
          <a:noFill/>
        </p:spPr>
        <p:txBody>
          <a:bodyPr wrap="square" rtlCol="0">
            <a:spAutoFit/>
          </a:bodyPr>
          <a:lstStyle/>
          <a:p>
            <a:r>
              <a:rPr lang="en-ZA" sz="3200" b="1" dirty="0">
                <a:solidFill>
                  <a:srgbClr val="008000"/>
                </a:solidFill>
              </a:rPr>
              <a:t>General principles</a:t>
            </a:r>
          </a:p>
          <a:p>
            <a:pPr marL="285750" lvl="0" indent="-285750">
              <a:buClr>
                <a:schemeClr val="accent2">
                  <a:lumMod val="50000"/>
                </a:schemeClr>
              </a:buClr>
              <a:buSzPct val="110000"/>
              <a:buFont typeface="Calibri" pitchFamily="34" charset="0"/>
              <a:buChar char="•"/>
            </a:pPr>
            <a:r>
              <a:rPr lang="en-ZA" sz="2000" dirty="0"/>
              <a:t>Originality</a:t>
            </a:r>
          </a:p>
          <a:p>
            <a:pPr marL="285750" lvl="0" indent="-285750">
              <a:buClr>
                <a:schemeClr val="accent2">
                  <a:lumMod val="50000"/>
                </a:schemeClr>
              </a:buClr>
              <a:buSzPct val="110000"/>
              <a:buFont typeface="Calibri" pitchFamily="34" charset="0"/>
              <a:buChar char="•"/>
            </a:pPr>
            <a:r>
              <a:rPr lang="en-ZA" sz="2000" dirty="0"/>
              <a:t>Describe methods and resources (allow replication)</a:t>
            </a:r>
          </a:p>
          <a:p>
            <a:pPr marL="285750" lvl="0" indent="-285750">
              <a:buClr>
                <a:schemeClr val="accent2">
                  <a:lumMod val="50000"/>
                </a:schemeClr>
              </a:buClr>
              <a:buSzPct val="110000"/>
              <a:buFont typeface="Calibri" pitchFamily="34" charset="0"/>
              <a:buChar char="•"/>
            </a:pPr>
            <a:r>
              <a:rPr lang="en-ZA" sz="2000" dirty="0"/>
              <a:t>Integrity </a:t>
            </a:r>
            <a:r>
              <a:rPr lang="en-ZA" sz="2000" dirty="0" smtClean="0"/>
              <a:t>with relation to </a:t>
            </a:r>
            <a:r>
              <a:rPr lang="en-ZA" sz="2000" dirty="0"/>
              <a:t>data</a:t>
            </a:r>
          </a:p>
          <a:p>
            <a:pPr marL="285750" lvl="0" indent="-285750">
              <a:buClr>
                <a:schemeClr val="accent2">
                  <a:lumMod val="50000"/>
                </a:schemeClr>
              </a:buClr>
              <a:buSzPct val="110000"/>
              <a:buFont typeface="Calibri" pitchFamily="34" charset="0"/>
              <a:buChar char="•"/>
            </a:pPr>
            <a:r>
              <a:rPr lang="en-ZA" sz="2000" dirty="0"/>
              <a:t>Thorough statistical </a:t>
            </a:r>
            <a:r>
              <a:rPr lang="en-ZA" sz="2000" dirty="0" smtClean="0"/>
              <a:t>analysis</a:t>
            </a:r>
            <a:endParaRPr lang="en-ZA" sz="2000" dirty="0"/>
          </a:p>
          <a:p>
            <a:pPr marL="285750" lvl="0" indent="-285750">
              <a:buClr>
                <a:schemeClr val="accent2">
                  <a:lumMod val="50000"/>
                </a:schemeClr>
              </a:buClr>
              <a:buSzPct val="110000"/>
              <a:buFont typeface="Calibri" pitchFamily="34" charset="0"/>
              <a:buChar char="•"/>
            </a:pPr>
            <a:r>
              <a:rPr lang="en-ZA" sz="2000" dirty="0"/>
              <a:t>All relevant literature must be cited</a:t>
            </a:r>
          </a:p>
          <a:p>
            <a:pPr marL="285750" lvl="0" indent="-285750">
              <a:buClr>
                <a:schemeClr val="accent2">
                  <a:lumMod val="50000"/>
                </a:schemeClr>
              </a:buClr>
              <a:buSzPct val="110000"/>
              <a:buFont typeface="Calibri" pitchFamily="34" charset="0"/>
              <a:buChar char="•"/>
            </a:pPr>
            <a:r>
              <a:rPr lang="en-ZA" sz="2000" dirty="0" smtClean="0"/>
              <a:t>Indicate </a:t>
            </a:r>
            <a:r>
              <a:rPr lang="en-ZA" sz="2000" dirty="0"/>
              <a:t>“lead” author </a:t>
            </a:r>
          </a:p>
          <a:p>
            <a:pPr marL="285750" lvl="0" indent="-285750">
              <a:buClr>
                <a:schemeClr val="accent2">
                  <a:lumMod val="50000"/>
                </a:schemeClr>
              </a:buClr>
              <a:buSzPct val="110000"/>
              <a:buFont typeface="Calibri" pitchFamily="34" charset="0"/>
              <a:buChar char="•"/>
            </a:pPr>
            <a:r>
              <a:rPr lang="en-ZA" sz="2000" dirty="0"/>
              <a:t>Include only authors who have contributed directly at intellectual/conceptual level</a:t>
            </a:r>
          </a:p>
          <a:p>
            <a:pPr marL="285750" lvl="0" indent="-285750">
              <a:buClr>
                <a:schemeClr val="accent2">
                  <a:lumMod val="50000"/>
                </a:schemeClr>
              </a:buClr>
              <a:buSzPct val="110000"/>
              <a:buFont typeface="Calibri" pitchFamily="34" charset="0"/>
              <a:buChar char="•"/>
            </a:pPr>
            <a:r>
              <a:rPr lang="en-ZA" sz="2000" dirty="0"/>
              <a:t>Clearly specify speculative deductions and postulations and keep to minimum</a:t>
            </a:r>
          </a:p>
          <a:p>
            <a:pPr marL="285750" lvl="0" indent="-285750">
              <a:buClr>
                <a:schemeClr val="accent2">
                  <a:lumMod val="50000"/>
                </a:schemeClr>
              </a:buClr>
              <a:buSzPct val="110000"/>
              <a:buFont typeface="Calibri" pitchFamily="34" charset="0"/>
              <a:buChar char="•"/>
            </a:pPr>
            <a:r>
              <a:rPr lang="en-ZA" sz="2000" dirty="0"/>
              <a:t>Acknowledge funding, disclose affiliation of authors</a:t>
            </a:r>
          </a:p>
          <a:p>
            <a:pPr marL="285750" lvl="0" indent="-285750">
              <a:buClr>
                <a:schemeClr val="accent2">
                  <a:lumMod val="50000"/>
                </a:schemeClr>
              </a:buClr>
              <a:buSzPct val="110000"/>
              <a:buFont typeface="Calibri" pitchFamily="34" charset="0"/>
              <a:buChar char="•"/>
            </a:pPr>
            <a:r>
              <a:rPr lang="en-ZA" sz="2000" dirty="0"/>
              <a:t>“Publication date” and “date of submission” included in published version</a:t>
            </a:r>
          </a:p>
          <a:p>
            <a:pPr marL="285750" lvl="0" indent="-285750">
              <a:buClr>
                <a:schemeClr val="accent2">
                  <a:lumMod val="50000"/>
                </a:schemeClr>
              </a:buClr>
              <a:buSzPct val="110000"/>
              <a:buFont typeface="Calibri" pitchFamily="34" charset="0"/>
              <a:buChar char="•"/>
            </a:pPr>
            <a:r>
              <a:rPr lang="en-ZA" sz="2000" dirty="0"/>
              <a:t>Post publication detection of errors retracted in print of same journal</a:t>
            </a:r>
          </a:p>
          <a:p>
            <a:pPr marL="285750" lvl="0" indent="-285750">
              <a:buClr>
                <a:schemeClr val="accent2">
                  <a:lumMod val="50000"/>
                </a:schemeClr>
              </a:buClr>
              <a:buSzPct val="110000"/>
              <a:buFont typeface="Calibri" pitchFamily="34" charset="0"/>
              <a:buChar char="•"/>
            </a:pPr>
            <a:r>
              <a:rPr lang="en-ZA" sz="2000" dirty="0" smtClean="0"/>
              <a:t>One full record preferred over a series of scattered short publications</a:t>
            </a:r>
            <a:endParaRPr lang="en-ZA" sz="2000" dirty="0"/>
          </a:p>
        </p:txBody>
      </p:sp>
      <p:sp>
        <p:nvSpPr>
          <p:cNvPr id="3" name="TextBox 2"/>
          <p:cNvSpPr txBox="1"/>
          <p:nvPr/>
        </p:nvSpPr>
        <p:spPr>
          <a:xfrm>
            <a:off x="899592" y="73522"/>
            <a:ext cx="7488758" cy="1446550"/>
          </a:xfrm>
          <a:prstGeom prst="rect">
            <a:avLst/>
          </a:prstGeom>
          <a:noFill/>
        </p:spPr>
        <p:txBody>
          <a:bodyPr wrap="square" rtlCol="0">
            <a:spAutoFit/>
          </a:bodyPr>
          <a:lstStyle/>
          <a:p>
            <a:pPr lvl="0" algn="r"/>
            <a:r>
              <a:rPr lang="en-US" sz="4400" dirty="0" smtClean="0">
                <a:solidFill>
                  <a:srgbClr val="000000"/>
                </a:solidFill>
              </a:rPr>
              <a:t>Principles related to scientific</a:t>
            </a:r>
          </a:p>
          <a:p>
            <a:pPr lvl="0" algn="r"/>
            <a:r>
              <a:rPr lang="en-US" sz="4400" dirty="0" smtClean="0">
                <a:solidFill>
                  <a:srgbClr val="000000"/>
                </a:solidFill>
              </a:rPr>
              <a:t>literature</a:t>
            </a:r>
            <a:endParaRPr lang="en-US" sz="4400" dirty="0">
              <a:solidFill>
                <a:srgbClr val="000000"/>
              </a:solidFill>
            </a:endParaRPr>
          </a:p>
        </p:txBody>
      </p:sp>
    </p:spTree>
    <p:extLst>
      <p:ext uri="{BB962C8B-B14F-4D97-AF65-F5344CB8AC3E}">
        <p14:creationId xmlns:p14="http://schemas.microsoft.com/office/powerpoint/2010/main" val="246212443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Line 2"/>
          <p:cNvSpPr>
            <a:spLocks noChangeShapeType="1"/>
          </p:cNvSpPr>
          <p:nvPr/>
        </p:nvSpPr>
        <p:spPr bwMode="auto">
          <a:xfrm>
            <a:off x="755650" y="836613"/>
            <a:ext cx="7704138" cy="0"/>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ZA" sz="5400" dirty="0" smtClean="0">
              <a:solidFill>
                <a:srgbClr val="000000"/>
              </a:solidFill>
              <a:latin typeface="Verdana" pitchFamily="34" charset="0"/>
            </a:endParaRPr>
          </a:p>
        </p:txBody>
      </p:sp>
      <p:sp>
        <p:nvSpPr>
          <p:cNvPr id="19460" name="Text Box 4"/>
          <p:cNvSpPr txBox="1">
            <a:spLocks noChangeArrowheads="1"/>
          </p:cNvSpPr>
          <p:nvPr/>
        </p:nvSpPr>
        <p:spPr bwMode="auto">
          <a:xfrm>
            <a:off x="6588125" y="3933825"/>
            <a:ext cx="43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dirty="0" smtClean="0">
              <a:solidFill>
                <a:srgbClr val="000000"/>
              </a:solidFill>
            </a:endParaRPr>
          </a:p>
        </p:txBody>
      </p:sp>
      <p:sp>
        <p:nvSpPr>
          <p:cNvPr id="19461" name="Text Box 5"/>
          <p:cNvSpPr txBox="1">
            <a:spLocks noChangeArrowheads="1"/>
          </p:cNvSpPr>
          <p:nvPr/>
        </p:nvSpPr>
        <p:spPr bwMode="auto">
          <a:xfrm>
            <a:off x="3059113" y="5589588"/>
            <a:ext cx="5762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dirty="0" smtClean="0">
              <a:solidFill>
                <a:srgbClr val="000000"/>
              </a:solidFill>
            </a:endParaRPr>
          </a:p>
        </p:txBody>
      </p:sp>
      <p:pic>
        <p:nvPicPr>
          <p:cNvPr id="19463" name="Picture 7" descr="lea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8350" y="549275"/>
            <a:ext cx="50482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5" y="260350"/>
            <a:ext cx="504825"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8" name="Rectangle 12"/>
          <p:cNvSpPr>
            <a:spLocks noChangeArrowheads="1"/>
          </p:cNvSpPr>
          <p:nvPr/>
        </p:nvSpPr>
        <p:spPr bwMode="auto">
          <a:xfrm>
            <a:off x="0" y="981075"/>
            <a:ext cx="8997950" cy="542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en-US" sz="3200" dirty="0" smtClean="0">
              <a:solidFill>
                <a:srgbClr val="000000"/>
              </a:solidFill>
              <a:latin typeface="Tahoma" pitchFamily="34" charset="0"/>
            </a:endParaRPr>
          </a:p>
        </p:txBody>
      </p:sp>
      <p:sp>
        <p:nvSpPr>
          <p:cNvPr id="3" name="TextBox 2"/>
          <p:cNvSpPr txBox="1"/>
          <p:nvPr/>
        </p:nvSpPr>
        <p:spPr>
          <a:xfrm>
            <a:off x="1115616" y="73522"/>
            <a:ext cx="7272734" cy="923330"/>
          </a:xfrm>
          <a:prstGeom prst="rect">
            <a:avLst/>
          </a:prstGeom>
          <a:noFill/>
        </p:spPr>
        <p:txBody>
          <a:bodyPr wrap="square" rtlCol="0">
            <a:spAutoFit/>
          </a:bodyPr>
          <a:lstStyle/>
          <a:p>
            <a:r>
              <a:rPr lang="en-ZA" sz="5400" dirty="0" smtClean="0"/>
              <a:t>Peer review system</a:t>
            </a:r>
            <a:endParaRPr lang="en-ZA" sz="5400" dirty="0"/>
          </a:p>
        </p:txBody>
      </p:sp>
      <p:sp>
        <p:nvSpPr>
          <p:cNvPr id="5" name="TextBox 4"/>
          <p:cNvSpPr txBox="1"/>
          <p:nvPr/>
        </p:nvSpPr>
        <p:spPr>
          <a:xfrm>
            <a:off x="755650" y="1961436"/>
            <a:ext cx="7632700" cy="2339102"/>
          </a:xfrm>
          <a:prstGeom prst="rect">
            <a:avLst/>
          </a:prstGeom>
          <a:noFill/>
        </p:spPr>
        <p:txBody>
          <a:bodyPr wrap="square" rtlCol="0">
            <a:spAutoFit/>
          </a:bodyPr>
          <a:lstStyle/>
          <a:p>
            <a:pPr>
              <a:spcAft>
                <a:spcPts val="1200"/>
              </a:spcAft>
            </a:pPr>
            <a:r>
              <a:rPr lang="en-ZA" sz="3200" b="1" dirty="0" smtClean="0">
                <a:solidFill>
                  <a:srgbClr val="008000"/>
                </a:solidFill>
              </a:rPr>
              <a:t>The integrity of scientific literature is protected by:</a:t>
            </a:r>
          </a:p>
          <a:p>
            <a:pPr marL="342900" indent="-342900">
              <a:buClr>
                <a:schemeClr val="accent2">
                  <a:lumMod val="50000"/>
                </a:schemeClr>
              </a:buClr>
              <a:buSzPct val="110000"/>
              <a:buFont typeface="Arial" pitchFamily="34" charset="0"/>
              <a:buChar char="•"/>
            </a:pPr>
            <a:r>
              <a:rPr lang="en-ZA" sz="2400" dirty="0" smtClean="0"/>
              <a:t>Author</a:t>
            </a:r>
          </a:p>
          <a:p>
            <a:pPr marL="342900" indent="-342900">
              <a:buClr>
                <a:schemeClr val="accent2">
                  <a:lumMod val="50000"/>
                </a:schemeClr>
              </a:buClr>
              <a:buSzPct val="110000"/>
              <a:buFont typeface="Arial" pitchFamily="34" charset="0"/>
              <a:buChar char="•"/>
            </a:pPr>
            <a:r>
              <a:rPr lang="en-ZA" sz="2400" dirty="0" smtClean="0"/>
              <a:t>Editor</a:t>
            </a:r>
          </a:p>
          <a:p>
            <a:pPr marL="342900" indent="-342900">
              <a:buClr>
                <a:schemeClr val="accent2">
                  <a:lumMod val="50000"/>
                </a:schemeClr>
              </a:buClr>
              <a:buSzPct val="110000"/>
              <a:buFont typeface="Arial" pitchFamily="34" charset="0"/>
              <a:buChar char="•"/>
            </a:pPr>
            <a:r>
              <a:rPr lang="en-ZA" sz="2400" dirty="0" smtClean="0"/>
              <a:t>Peer review</a:t>
            </a:r>
            <a:endParaRPr lang="en-ZA" sz="2400" dirty="0"/>
          </a:p>
        </p:txBody>
      </p:sp>
      <p:pic>
        <p:nvPicPr>
          <p:cNvPr id="2050" name="Picture 2" descr="http://www.kscpa.org/writable/images/Logos/peer_review.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9615" y="4640573"/>
            <a:ext cx="4428735" cy="1898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959490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Line 2"/>
          <p:cNvSpPr>
            <a:spLocks noChangeShapeType="1"/>
          </p:cNvSpPr>
          <p:nvPr/>
        </p:nvSpPr>
        <p:spPr bwMode="auto">
          <a:xfrm>
            <a:off x="755650" y="836613"/>
            <a:ext cx="7704138" cy="0"/>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ZA" sz="5400" dirty="0" smtClean="0">
              <a:solidFill>
                <a:srgbClr val="000000"/>
              </a:solidFill>
              <a:latin typeface="Verdana" pitchFamily="34" charset="0"/>
            </a:endParaRPr>
          </a:p>
        </p:txBody>
      </p:sp>
      <p:sp>
        <p:nvSpPr>
          <p:cNvPr id="19460" name="Text Box 4"/>
          <p:cNvSpPr txBox="1">
            <a:spLocks noChangeArrowheads="1"/>
          </p:cNvSpPr>
          <p:nvPr/>
        </p:nvSpPr>
        <p:spPr bwMode="auto">
          <a:xfrm>
            <a:off x="6588125" y="3933825"/>
            <a:ext cx="43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dirty="0" smtClean="0">
              <a:solidFill>
                <a:srgbClr val="000000"/>
              </a:solidFill>
            </a:endParaRPr>
          </a:p>
        </p:txBody>
      </p:sp>
      <p:sp>
        <p:nvSpPr>
          <p:cNvPr id="19461" name="Text Box 5"/>
          <p:cNvSpPr txBox="1">
            <a:spLocks noChangeArrowheads="1"/>
          </p:cNvSpPr>
          <p:nvPr/>
        </p:nvSpPr>
        <p:spPr bwMode="auto">
          <a:xfrm>
            <a:off x="3059113" y="5589588"/>
            <a:ext cx="5762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dirty="0" smtClean="0">
              <a:solidFill>
                <a:srgbClr val="000000"/>
              </a:solidFill>
            </a:endParaRPr>
          </a:p>
        </p:txBody>
      </p:sp>
      <p:pic>
        <p:nvPicPr>
          <p:cNvPr id="19463" name="Picture 7" descr="lea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8350" y="549275"/>
            <a:ext cx="50482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5" y="260350"/>
            <a:ext cx="504825"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8" name="Rectangle 12"/>
          <p:cNvSpPr>
            <a:spLocks noChangeArrowheads="1"/>
          </p:cNvSpPr>
          <p:nvPr/>
        </p:nvSpPr>
        <p:spPr bwMode="auto">
          <a:xfrm>
            <a:off x="0" y="981075"/>
            <a:ext cx="8997950" cy="542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en-US" sz="3200" dirty="0" smtClean="0">
              <a:solidFill>
                <a:srgbClr val="000000"/>
              </a:solidFill>
              <a:latin typeface="Tahoma" pitchFamily="34" charset="0"/>
            </a:endParaRPr>
          </a:p>
        </p:txBody>
      </p:sp>
      <p:sp>
        <p:nvSpPr>
          <p:cNvPr id="2" name="Rectangle 1"/>
          <p:cNvSpPr/>
          <p:nvPr/>
        </p:nvSpPr>
        <p:spPr>
          <a:xfrm>
            <a:off x="755648" y="2010574"/>
            <a:ext cx="7632701" cy="3367076"/>
          </a:xfrm>
          <a:prstGeom prst="rect">
            <a:avLst/>
          </a:prstGeom>
        </p:spPr>
        <p:txBody>
          <a:bodyPr wrap="square">
            <a:spAutoFit/>
          </a:bodyPr>
          <a:lstStyle/>
          <a:p>
            <a:pPr marL="342900" lvl="0" indent="-342900">
              <a:spcBef>
                <a:spcPct val="20000"/>
              </a:spcBef>
              <a:buClr>
                <a:schemeClr val="accent2">
                  <a:lumMod val="50000"/>
                </a:schemeClr>
              </a:buClr>
              <a:buSzPct val="110000"/>
              <a:buFont typeface="Arial" pitchFamily="34" charset="0"/>
              <a:buChar char="•"/>
            </a:pPr>
            <a:r>
              <a:rPr lang="en-ZA" sz="2800" dirty="0">
                <a:solidFill>
                  <a:prstClr val="black"/>
                </a:solidFill>
              </a:rPr>
              <a:t>Choose the journal at the very beginning</a:t>
            </a:r>
          </a:p>
          <a:p>
            <a:pPr marL="342900" lvl="0" indent="-342900">
              <a:spcBef>
                <a:spcPct val="20000"/>
              </a:spcBef>
              <a:buClr>
                <a:schemeClr val="accent2">
                  <a:lumMod val="50000"/>
                </a:schemeClr>
              </a:buClr>
              <a:buSzPct val="110000"/>
              <a:buFont typeface="Arial" pitchFamily="34" charset="0"/>
              <a:buChar char="•"/>
            </a:pPr>
            <a:r>
              <a:rPr lang="en-ZA" sz="2800" dirty="0">
                <a:solidFill>
                  <a:prstClr val="black"/>
                </a:solidFill>
              </a:rPr>
              <a:t>Different journals have different stylistic specifications and mandates</a:t>
            </a:r>
          </a:p>
          <a:p>
            <a:pPr marL="342900" lvl="0" indent="-342900">
              <a:spcBef>
                <a:spcPct val="20000"/>
              </a:spcBef>
              <a:buClr>
                <a:schemeClr val="accent2">
                  <a:lumMod val="50000"/>
                </a:schemeClr>
              </a:buClr>
              <a:buSzPct val="110000"/>
              <a:buFont typeface="Arial" pitchFamily="34" charset="0"/>
              <a:buChar char="•"/>
            </a:pPr>
            <a:r>
              <a:rPr lang="en-ZA" sz="2800" dirty="0">
                <a:solidFill>
                  <a:prstClr val="black"/>
                </a:solidFill>
              </a:rPr>
              <a:t>You may not submit your article to more than one academic journal at a time</a:t>
            </a:r>
          </a:p>
          <a:p>
            <a:pPr marL="342900" lvl="0" indent="-342900">
              <a:spcBef>
                <a:spcPct val="20000"/>
              </a:spcBef>
              <a:buClr>
                <a:schemeClr val="accent2">
                  <a:lumMod val="50000"/>
                </a:schemeClr>
              </a:buClr>
              <a:buSzPct val="110000"/>
              <a:buFont typeface="Arial" pitchFamily="34" charset="0"/>
              <a:buChar char="•"/>
            </a:pPr>
            <a:r>
              <a:rPr lang="en-ZA" sz="2800" i="1" dirty="0">
                <a:solidFill>
                  <a:prstClr val="black"/>
                </a:solidFill>
              </a:rPr>
              <a:t>If</a:t>
            </a:r>
            <a:r>
              <a:rPr lang="en-ZA" sz="2800" dirty="0">
                <a:solidFill>
                  <a:prstClr val="black"/>
                </a:solidFill>
              </a:rPr>
              <a:t> your article is rejected by one journal, you can consider submitting it to a second</a:t>
            </a:r>
          </a:p>
        </p:txBody>
      </p:sp>
      <p:sp>
        <p:nvSpPr>
          <p:cNvPr id="10" name="Rectangle 9"/>
          <p:cNvSpPr/>
          <p:nvPr/>
        </p:nvSpPr>
        <p:spPr>
          <a:xfrm>
            <a:off x="1043608" y="61864"/>
            <a:ext cx="7344742" cy="1569660"/>
          </a:xfrm>
          <a:prstGeom prst="rect">
            <a:avLst/>
          </a:prstGeom>
        </p:spPr>
        <p:txBody>
          <a:bodyPr wrap="square">
            <a:spAutoFit/>
          </a:bodyPr>
          <a:lstStyle/>
          <a:p>
            <a:pPr algn="r"/>
            <a:r>
              <a:rPr lang="en-ZA" sz="4800" dirty="0" smtClean="0">
                <a:solidFill>
                  <a:prstClr val="black"/>
                </a:solidFill>
                <a:latin typeface="+mj-lt"/>
                <a:ea typeface="+mj-ea"/>
                <a:cs typeface="+mj-cs"/>
              </a:rPr>
              <a:t>Finding journals in which to publish</a:t>
            </a:r>
            <a:endParaRPr lang="en-ZA" sz="4800" dirty="0">
              <a:latin typeface="+mj-lt"/>
            </a:endParaRPr>
          </a:p>
        </p:txBody>
      </p:sp>
    </p:spTree>
    <p:extLst>
      <p:ext uri="{BB962C8B-B14F-4D97-AF65-F5344CB8AC3E}">
        <p14:creationId xmlns:p14="http://schemas.microsoft.com/office/powerpoint/2010/main" val="163675414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Line 2"/>
          <p:cNvSpPr>
            <a:spLocks noChangeShapeType="1"/>
          </p:cNvSpPr>
          <p:nvPr/>
        </p:nvSpPr>
        <p:spPr bwMode="auto">
          <a:xfrm>
            <a:off x="755650" y="836613"/>
            <a:ext cx="7704138" cy="0"/>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ZA" sz="5400" dirty="0" smtClean="0">
              <a:solidFill>
                <a:srgbClr val="000000"/>
              </a:solidFill>
              <a:latin typeface="Verdana" pitchFamily="34" charset="0"/>
            </a:endParaRPr>
          </a:p>
        </p:txBody>
      </p:sp>
      <p:sp>
        <p:nvSpPr>
          <p:cNvPr id="19460" name="Text Box 4"/>
          <p:cNvSpPr txBox="1">
            <a:spLocks noChangeArrowheads="1"/>
          </p:cNvSpPr>
          <p:nvPr/>
        </p:nvSpPr>
        <p:spPr bwMode="auto">
          <a:xfrm>
            <a:off x="6588125" y="3933825"/>
            <a:ext cx="43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dirty="0" smtClean="0">
              <a:solidFill>
                <a:srgbClr val="000000"/>
              </a:solidFill>
            </a:endParaRPr>
          </a:p>
        </p:txBody>
      </p:sp>
      <p:sp>
        <p:nvSpPr>
          <p:cNvPr id="19461" name="Text Box 5"/>
          <p:cNvSpPr txBox="1">
            <a:spLocks noChangeArrowheads="1"/>
          </p:cNvSpPr>
          <p:nvPr/>
        </p:nvSpPr>
        <p:spPr bwMode="auto">
          <a:xfrm>
            <a:off x="3059113" y="5589588"/>
            <a:ext cx="5762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dirty="0" smtClean="0">
              <a:solidFill>
                <a:srgbClr val="000000"/>
              </a:solidFill>
            </a:endParaRPr>
          </a:p>
        </p:txBody>
      </p:sp>
      <p:pic>
        <p:nvPicPr>
          <p:cNvPr id="19463" name="Picture 7" descr="lea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8350" y="549275"/>
            <a:ext cx="50482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5" y="260350"/>
            <a:ext cx="504825"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8" name="Rectangle 12"/>
          <p:cNvSpPr>
            <a:spLocks noChangeArrowheads="1"/>
          </p:cNvSpPr>
          <p:nvPr/>
        </p:nvSpPr>
        <p:spPr bwMode="auto">
          <a:xfrm>
            <a:off x="0" y="981075"/>
            <a:ext cx="8997950" cy="542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en-US" sz="3200" dirty="0" smtClean="0">
              <a:solidFill>
                <a:srgbClr val="000000"/>
              </a:solidFill>
              <a:latin typeface="Tahoma" pitchFamily="34" charset="0"/>
            </a:endParaRPr>
          </a:p>
        </p:txBody>
      </p:sp>
      <p:sp>
        <p:nvSpPr>
          <p:cNvPr id="2" name="Rectangle 1"/>
          <p:cNvSpPr/>
          <p:nvPr/>
        </p:nvSpPr>
        <p:spPr>
          <a:xfrm>
            <a:off x="755650" y="1591998"/>
            <a:ext cx="7632700" cy="3625608"/>
          </a:xfrm>
          <a:prstGeom prst="rect">
            <a:avLst/>
          </a:prstGeom>
        </p:spPr>
        <p:txBody>
          <a:bodyPr wrap="square">
            <a:spAutoFit/>
          </a:bodyPr>
          <a:lstStyle/>
          <a:p>
            <a:pPr marL="914400" lvl="1" indent="-457200">
              <a:spcBef>
                <a:spcPct val="20000"/>
              </a:spcBef>
              <a:buClr>
                <a:srgbClr val="008000"/>
              </a:buClr>
              <a:buSzPct val="110000"/>
              <a:buFont typeface="Arial" pitchFamily="34" charset="0"/>
              <a:buChar char="•"/>
            </a:pPr>
            <a:r>
              <a:rPr lang="en-ZA" sz="2800" dirty="0" smtClean="0">
                <a:solidFill>
                  <a:prstClr val="black"/>
                </a:solidFill>
              </a:rPr>
              <a:t>Subject </a:t>
            </a:r>
            <a:r>
              <a:rPr lang="en-ZA" sz="2800" dirty="0">
                <a:solidFill>
                  <a:prstClr val="black"/>
                </a:solidFill>
              </a:rPr>
              <a:t>guides </a:t>
            </a:r>
            <a:r>
              <a:rPr lang="en-ZA" sz="2800" dirty="0" smtClean="0">
                <a:solidFill>
                  <a:prstClr val="black"/>
                </a:solidFill>
              </a:rPr>
              <a:t>by </a:t>
            </a:r>
            <a:r>
              <a:rPr lang="en-ZA" sz="2800" dirty="0">
                <a:solidFill>
                  <a:prstClr val="black"/>
                </a:solidFill>
              </a:rPr>
              <a:t>faculty </a:t>
            </a:r>
            <a:r>
              <a:rPr lang="en-ZA" sz="2800" dirty="0" smtClean="0">
                <a:solidFill>
                  <a:prstClr val="black"/>
                </a:solidFill>
              </a:rPr>
              <a:t>librarians</a:t>
            </a:r>
            <a:endParaRPr lang="en-ZA" sz="2800" dirty="0">
              <a:solidFill>
                <a:prstClr val="black"/>
              </a:solidFill>
            </a:endParaRPr>
          </a:p>
          <a:p>
            <a:pPr marL="914400" lvl="1" indent="-457200">
              <a:spcBef>
                <a:spcPct val="20000"/>
              </a:spcBef>
              <a:buClr>
                <a:srgbClr val="008000"/>
              </a:buClr>
              <a:buSzPct val="110000"/>
              <a:buFont typeface="Arial" pitchFamily="34" charset="0"/>
              <a:buChar char="•"/>
            </a:pPr>
            <a:r>
              <a:rPr lang="en-ZA" sz="2800" dirty="0">
                <a:solidFill>
                  <a:prstClr val="black"/>
                </a:solidFill>
              </a:rPr>
              <a:t>ISI Journal Citation </a:t>
            </a:r>
            <a:r>
              <a:rPr lang="en-ZA" sz="2800" dirty="0" smtClean="0">
                <a:solidFill>
                  <a:prstClr val="black"/>
                </a:solidFill>
              </a:rPr>
              <a:t>Reports</a:t>
            </a:r>
          </a:p>
          <a:p>
            <a:pPr marL="914400" lvl="1" indent="-457200">
              <a:spcBef>
                <a:spcPct val="20000"/>
              </a:spcBef>
              <a:buClr>
                <a:srgbClr val="008000"/>
              </a:buClr>
              <a:buSzPct val="110000"/>
              <a:buFont typeface="Arial" pitchFamily="34" charset="0"/>
              <a:buChar char="•"/>
            </a:pPr>
            <a:r>
              <a:rPr lang="en-ZA" sz="2800" dirty="0" smtClean="0">
                <a:solidFill>
                  <a:prstClr val="black"/>
                </a:solidFill>
              </a:rPr>
              <a:t>SciVal Experts</a:t>
            </a:r>
          </a:p>
          <a:p>
            <a:pPr marL="914400" lvl="1" indent="-457200">
              <a:spcBef>
                <a:spcPct val="20000"/>
              </a:spcBef>
              <a:buClr>
                <a:srgbClr val="008000"/>
              </a:buClr>
              <a:buSzPct val="110000"/>
              <a:buFont typeface="Arial" pitchFamily="34" charset="0"/>
              <a:buChar char="•"/>
            </a:pPr>
            <a:r>
              <a:rPr lang="en-ZA" sz="2800" dirty="0" smtClean="0">
                <a:solidFill>
                  <a:prstClr val="black"/>
                </a:solidFill>
              </a:rPr>
              <a:t>Browse </a:t>
            </a:r>
            <a:r>
              <a:rPr lang="en-ZA" sz="2800" dirty="0">
                <a:solidFill>
                  <a:prstClr val="black"/>
                </a:solidFill>
              </a:rPr>
              <a:t>the A-Z list of </a:t>
            </a:r>
            <a:r>
              <a:rPr lang="en-ZA" sz="2800" dirty="0" smtClean="0">
                <a:solidFill>
                  <a:prstClr val="black"/>
                </a:solidFill>
              </a:rPr>
              <a:t>e-journals</a:t>
            </a:r>
          </a:p>
          <a:p>
            <a:pPr marL="914400" lvl="1" indent="-457200">
              <a:spcBef>
                <a:spcPct val="20000"/>
              </a:spcBef>
              <a:buClr>
                <a:srgbClr val="008000"/>
              </a:buClr>
              <a:buSzPct val="110000"/>
              <a:buFont typeface="Arial" pitchFamily="34" charset="0"/>
              <a:buChar char="•"/>
            </a:pPr>
            <a:r>
              <a:rPr lang="en-ZA" sz="2800" dirty="0" smtClean="0">
                <a:solidFill>
                  <a:prstClr val="black"/>
                </a:solidFill>
              </a:rPr>
              <a:t>Browse </a:t>
            </a:r>
            <a:r>
              <a:rPr lang="en-ZA" sz="2800" dirty="0">
                <a:solidFill>
                  <a:prstClr val="black"/>
                </a:solidFill>
              </a:rPr>
              <a:t>the library’s journal shelves</a:t>
            </a:r>
          </a:p>
          <a:p>
            <a:pPr marL="914400" lvl="1" indent="-457200">
              <a:spcBef>
                <a:spcPct val="20000"/>
              </a:spcBef>
              <a:buClr>
                <a:srgbClr val="008000"/>
              </a:buClr>
              <a:buSzPct val="110000"/>
              <a:buFont typeface="Arial" pitchFamily="34" charset="0"/>
              <a:buChar char="•"/>
            </a:pPr>
            <a:r>
              <a:rPr lang="en-ZA" sz="2800" dirty="0" smtClean="0">
                <a:solidFill>
                  <a:prstClr val="black"/>
                </a:solidFill>
              </a:rPr>
              <a:t>Ask </a:t>
            </a:r>
            <a:r>
              <a:rPr lang="en-ZA" sz="2800" dirty="0">
                <a:solidFill>
                  <a:prstClr val="black"/>
                </a:solidFill>
              </a:rPr>
              <a:t>your </a:t>
            </a:r>
            <a:r>
              <a:rPr lang="en-ZA" sz="2800" dirty="0" smtClean="0">
                <a:solidFill>
                  <a:prstClr val="black"/>
                </a:solidFill>
              </a:rPr>
              <a:t>supervisor</a:t>
            </a:r>
            <a:endParaRPr lang="en-ZA" sz="2800" dirty="0">
              <a:solidFill>
                <a:prstClr val="black"/>
              </a:solidFill>
            </a:endParaRPr>
          </a:p>
          <a:p>
            <a:pPr marL="914400" lvl="1" indent="-457200">
              <a:spcBef>
                <a:spcPct val="20000"/>
              </a:spcBef>
              <a:buClr>
                <a:srgbClr val="008000"/>
              </a:buClr>
              <a:buSzPct val="110000"/>
              <a:buFont typeface="Arial" pitchFamily="34" charset="0"/>
              <a:buChar char="•"/>
            </a:pPr>
            <a:r>
              <a:rPr lang="en-ZA" sz="2800" dirty="0" smtClean="0">
                <a:solidFill>
                  <a:prstClr val="black"/>
                </a:solidFill>
              </a:rPr>
              <a:t>Analyse </a:t>
            </a:r>
            <a:r>
              <a:rPr lang="en-ZA" sz="2800" dirty="0">
                <a:solidFill>
                  <a:prstClr val="black"/>
                </a:solidFill>
              </a:rPr>
              <a:t>your own </a:t>
            </a:r>
            <a:r>
              <a:rPr lang="en-ZA" sz="2800" dirty="0" smtClean="0">
                <a:solidFill>
                  <a:prstClr val="black"/>
                </a:solidFill>
              </a:rPr>
              <a:t>citations</a:t>
            </a:r>
            <a:endParaRPr lang="en-ZA" sz="2800" dirty="0">
              <a:solidFill>
                <a:prstClr val="black"/>
              </a:solidFill>
            </a:endParaRPr>
          </a:p>
        </p:txBody>
      </p:sp>
      <p:sp>
        <p:nvSpPr>
          <p:cNvPr id="11" name="Rectangle 10"/>
          <p:cNvSpPr/>
          <p:nvPr/>
        </p:nvSpPr>
        <p:spPr>
          <a:xfrm>
            <a:off x="1043608" y="61864"/>
            <a:ext cx="7344742" cy="923330"/>
          </a:xfrm>
          <a:prstGeom prst="rect">
            <a:avLst/>
          </a:prstGeom>
        </p:spPr>
        <p:txBody>
          <a:bodyPr wrap="square">
            <a:spAutoFit/>
          </a:bodyPr>
          <a:lstStyle/>
          <a:p>
            <a:r>
              <a:rPr lang="en-ZA" sz="5400" dirty="0" smtClean="0">
                <a:solidFill>
                  <a:prstClr val="black"/>
                </a:solidFill>
                <a:latin typeface="+mj-lt"/>
                <a:ea typeface="+mj-ea"/>
                <a:cs typeface="+mj-cs"/>
              </a:rPr>
              <a:t>Create a shortlist</a:t>
            </a:r>
            <a:endParaRPr lang="en-ZA" sz="5400" dirty="0">
              <a:latin typeface="+mj-lt"/>
            </a:endParaRPr>
          </a:p>
        </p:txBody>
      </p:sp>
    </p:spTree>
    <p:extLst>
      <p:ext uri="{BB962C8B-B14F-4D97-AF65-F5344CB8AC3E}">
        <p14:creationId xmlns:p14="http://schemas.microsoft.com/office/powerpoint/2010/main" val="412625052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Line 2"/>
          <p:cNvSpPr>
            <a:spLocks noChangeShapeType="1"/>
          </p:cNvSpPr>
          <p:nvPr/>
        </p:nvSpPr>
        <p:spPr bwMode="auto">
          <a:xfrm>
            <a:off x="755650" y="836613"/>
            <a:ext cx="7704138" cy="0"/>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ZA" sz="5400" dirty="0" smtClean="0">
              <a:solidFill>
                <a:srgbClr val="000000"/>
              </a:solidFill>
              <a:latin typeface="Verdana" pitchFamily="34" charset="0"/>
            </a:endParaRPr>
          </a:p>
        </p:txBody>
      </p:sp>
      <p:sp>
        <p:nvSpPr>
          <p:cNvPr id="19460" name="Text Box 4"/>
          <p:cNvSpPr txBox="1">
            <a:spLocks noChangeArrowheads="1"/>
          </p:cNvSpPr>
          <p:nvPr/>
        </p:nvSpPr>
        <p:spPr bwMode="auto">
          <a:xfrm>
            <a:off x="6588125" y="3933825"/>
            <a:ext cx="43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dirty="0" smtClean="0">
              <a:solidFill>
                <a:srgbClr val="000000"/>
              </a:solidFill>
            </a:endParaRPr>
          </a:p>
        </p:txBody>
      </p:sp>
      <p:sp>
        <p:nvSpPr>
          <p:cNvPr id="19461" name="Text Box 5"/>
          <p:cNvSpPr txBox="1">
            <a:spLocks noChangeArrowheads="1"/>
          </p:cNvSpPr>
          <p:nvPr/>
        </p:nvSpPr>
        <p:spPr bwMode="auto">
          <a:xfrm>
            <a:off x="3059113" y="5589588"/>
            <a:ext cx="5762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dirty="0" smtClean="0">
              <a:solidFill>
                <a:srgbClr val="000000"/>
              </a:solidFill>
            </a:endParaRPr>
          </a:p>
        </p:txBody>
      </p:sp>
      <p:pic>
        <p:nvPicPr>
          <p:cNvPr id="19463" name="Picture 7" descr="lea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8350" y="549275"/>
            <a:ext cx="50482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5" y="260350"/>
            <a:ext cx="504825"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8" name="Rectangle 12"/>
          <p:cNvSpPr>
            <a:spLocks noChangeArrowheads="1"/>
          </p:cNvSpPr>
          <p:nvPr/>
        </p:nvSpPr>
        <p:spPr bwMode="auto">
          <a:xfrm>
            <a:off x="0" y="981075"/>
            <a:ext cx="8997950" cy="542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en-US" sz="3200" dirty="0" smtClean="0">
              <a:solidFill>
                <a:srgbClr val="000000"/>
              </a:solidFill>
              <a:latin typeface="Tahoma" pitchFamily="34" charset="0"/>
            </a:endParaRPr>
          </a:p>
        </p:txBody>
      </p:sp>
      <p:sp>
        <p:nvSpPr>
          <p:cNvPr id="4" name="Content Placeholder 3"/>
          <p:cNvSpPr>
            <a:spLocks noGrp="1"/>
          </p:cNvSpPr>
          <p:nvPr>
            <p:ph idx="1"/>
          </p:nvPr>
        </p:nvSpPr>
        <p:spPr>
          <a:xfrm>
            <a:off x="755650" y="2041683"/>
            <a:ext cx="7632700" cy="2258855"/>
          </a:xfrm>
        </p:spPr>
        <p:txBody>
          <a:bodyPr/>
          <a:lstStyle/>
          <a:p>
            <a:pPr lvl="1">
              <a:buClr>
                <a:srgbClr val="008000"/>
              </a:buClr>
              <a:buSzPct val="110000"/>
              <a:buFont typeface="Arial" pitchFamily="34" charset="0"/>
              <a:buChar char="•"/>
            </a:pPr>
            <a:r>
              <a:rPr lang="en-ZA" dirty="0" smtClean="0">
                <a:solidFill>
                  <a:prstClr val="black"/>
                </a:solidFill>
              </a:rPr>
              <a:t>Accreditation</a:t>
            </a:r>
          </a:p>
          <a:p>
            <a:pPr lvl="1">
              <a:buClr>
                <a:srgbClr val="008000"/>
              </a:buClr>
              <a:buSzPct val="110000"/>
              <a:buFont typeface="Arial" pitchFamily="34" charset="0"/>
              <a:buChar char="•"/>
            </a:pPr>
            <a:r>
              <a:rPr lang="en-ZA" dirty="0" smtClean="0">
                <a:solidFill>
                  <a:prstClr val="black"/>
                </a:solidFill>
              </a:rPr>
              <a:t>Impact factor</a:t>
            </a:r>
          </a:p>
          <a:p>
            <a:pPr lvl="1">
              <a:buClr>
                <a:srgbClr val="008000"/>
              </a:buClr>
              <a:buSzPct val="110000"/>
              <a:buFont typeface="Arial" pitchFamily="34" charset="0"/>
              <a:buChar char="•"/>
            </a:pPr>
            <a:r>
              <a:rPr lang="en-ZA" dirty="0" smtClean="0">
                <a:solidFill>
                  <a:prstClr val="black"/>
                </a:solidFill>
              </a:rPr>
              <a:t>Other factors to consider</a:t>
            </a:r>
            <a:endParaRPr lang="en-ZA" dirty="0">
              <a:solidFill>
                <a:prstClr val="black"/>
              </a:solidFill>
            </a:endParaRPr>
          </a:p>
        </p:txBody>
      </p:sp>
      <p:sp>
        <p:nvSpPr>
          <p:cNvPr id="11" name="Rectangle 10"/>
          <p:cNvSpPr/>
          <p:nvPr/>
        </p:nvSpPr>
        <p:spPr>
          <a:xfrm>
            <a:off x="1043608" y="61864"/>
            <a:ext cx="7344742" cy="923330"/>
          </a:xfrm>
          <a:prstGeom prst="rect">
            <a:avLst/>
          </a:prstGeom>
        </p:spPr>
        <p:txBody>
          <a:bodyPr wrap="square">
            <a:spAutoFit/>
          </a:bodyPr>
          <a:lstStyle/>
          <a:p>
            <a:r>
              <a:rPr lang="en-ZA" sz="5400" dirty="0" smtClean="0">
                <a:solidFill>
                  <a:prstClr val="black"/>
                </a:solidFill>
                <a:latin typeface="+mj-lt"/>
                <a:ea typeface="+mj-ea"/>
                <a:cs typeface="+mj-cs"/>
              </a:rPr>
              <a:t>Evaluate your shortlist</a:t>
            </a:r>
            <a:endParaRPr lang="en-ZA" sz="5400" dirty="0">
              <a:latin typeface="+mj-lt"/>
            </a:endParaRPr>
          </a:p>
        </p:txBody>
      </p:sp>
      <p:pic>
        <p:nvPicPr>
          <p:cNvPr id="3074" name="Picture 2" descr="http://pharmacrunch.net/wp-content/uploads/journal-impact-factor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3225" y="3511548"/>
            <a:ext cx="2905125" cy="289560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20A70EA0-0CC4-4661-A356-4A840554DD9C}" type="slidenum">
              <a:rPr lang="en-US" smtClean="0">
                <a:solidFill>
                  <a:srgbClr val="000000"/>
                </a:solidFill>
              </a:rPr>
              <a:pPr/>
              <a:t>14</a:t>
            </a:fld>
            <a:endParaRPr lang="en-US" dirty="0">
              <a:solidFill>
                <a:srgbClr val="000000"/>
              </a:solidFill>
            </a:endParaRPr>
          </a:p>
        </p:txBody>
      </p:sp>
    </p:spTree>
    <p:extLst>
      <p:ext uri="{BB962C8B-B14F-4D97-AF65-F5344CB8AC3E}">
        <p14:creationId xmlns:p14="http://schemas.microsoft.com/office/powerpoint/2010/main" val="340322303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Line 2"/>
          <p:cNvSpPr>
            <a:spLocks noChangeShapeType="1"/>
          </p:cNvSpPr>
          <p:nvPr/>
        </p:nvSpPr>
        <p:spPr bwMode="auto">
          <a:xfrm>
            <a:off x="755650" y="836613"/>
            <a:ext cx="7704138" cy="0"/>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ZA" sz="5400" dirty="0" smtClean="0">
              <a:solidFill>
                <a:srgbClr val="000000"/>
              </a:solidFill>
              <a:latin typeface="Verdana" pitchFamily="34" charset="0"/>
            </a:endParaRPr>
          </a:p>
        </p:txBody>
      </p:sp>
      <p:sp>
        <p:nvSpPr>
          <p:cNvPr id="19460" name="Text Box 4"/>
          <p:cNvSpPr txBox="1">
            <a:spLocks noChangeArrowheads="1"/>
          </p:cNvSpPr>
          <p:nvPr/>
        </p:nvSpPr>
        <p:spPr bwMode="auto">
          <a:xfrm>
            <a:off x="6588125" y="3933825"/>
            <a:ext cx="43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dirty="0" smtClean="0">
              <a:solidFill>
                <a:srgbClr val="000000"/>
              </a:solidFill>
            </a:endParaRPr>
          </a:p>
        </p:txBody>
      </p:sp>
      <p:sp>
        <p:nvSpPr>
          <p:cNvPr id="19461" name="Text Box 5"/>
          <p:cNvSpPr txBox="1">
            <a:spLocks noChangeArrowheads="1"/>
          </p:cNvSpPr>
          <p:nvPr/>
        </p:nvSpPr>
        <p:spPr bwMode="auto">
          <a:xfrm>
            <a:off x="3059113" y="5589588"/>
            <a:ext cx="5762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dirty="0" smtClean="0">
              <a:solidFill>
                <a:srgbClr val="000000"/>
              </a:solidFill>
            </a:endParaRPr>
          </a:p>
        </p:txBody>
      </p:sp>
      <p:pic>
        <p:nvPicPr>
          <p:cNvPr id="19463" name="Picture 7" descr="lea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8350" y="549275"/>
            <a:ext cx="50482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5" y="260350"/>
            <a:ext cx="504825"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8" name="Rectangle 12"/>
          <p:cNvSpPr>
            <a:spLocks noChangeArrowheads="1"/>
          </p:cNvSpPr>
          <p:nvPr/>
        </p:nvSpPr>
        <p:spPr bwMode="auto">
          <a:xfrm>
            <a:off x="0" y="981075"/>
            <a:ext cx="8997950" cy="542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en-US" sz="3200" dirty="0" smtClean="0">
              <a:solidFill>
                <a:srgbClr val="000000"/>
              </a:solidFill>
              <a:latin typeface="Tahoma" pitchFamily="34" charset="0"/>
            </a:endParaRPr>
          </a:p>
        </p:txBody>
      </p:sp>
      <p:sp>
        <p:nvSpPr>
          <p:cNvPr id="2" name="Rectangle 1"/>
          <p:cNvSpPr/>
          <p:nvPr/>
        </p:nvSpPr>
        <p:spPr>
          <a:xfrm>
            <a:off x="773112" y="116632"/>
            <a:ext cx="7615237" cy="1446550"/>
          </a:xfrm>
          <a:prstGeom prst="rect">
            <a:avLst/>
          </a:prstGeom>
        </p:spPr>
        <p:txBody>
          <a:bodyPr wrap="square">
            <a:spAutoFit/>
          </a:bodyPr>
          <a:lstStyle/>
          <a:p>
            <a:pPr algn="ctr"/>
            <a:r>
              <a:rPr lang="en-ZA" sz="4400" dirty="0" smtClean="0">
                <a:solidFill>
                  <a:prstClr val="black"/>
                </a:solidFill>
                <a:ea typeface="+mj-ea"/>
                <a:cs typeface="+mj-cs"/>
              </a:rPr>
              <a:t>Additional factors </a:t>
            </a:r>
            <a:r>
              <a:rPr lang="en-ZA" sz="4400" dirty="0">
                <a:solidFill>
                  <a:prstClr val="black"/>
                </a:solidFill>
                <a:ea typeface="+mj-ea"/>
                <a:cs typeface="+mj-cs"/>
              </a:rPr>
              <a:t>to keep in mind when choosing a journal</a:t>
            </a:r>
            <a:endParaRPr lang="en-ZA" dirty="0"/>
          </a:p>
        </p:txBody>
      </p:sp>
      <p:sp>
        <p:nvSpPr>
          <p:cNvPr id="3" name="Rectangle 2"/>
          <p:cNvSpPr/>
          <p:nvPr/>
        </p:nvSpPr>
        <p:spPr>
          <a:xfrm>
            <a:off x="250825" y="1528780"/>
            <a:ext cx="8642350" cy="5176802"/>
          </a:xfrm>
          <a:prstGeom prst="rect">
            <a:avLst/>
          </a:prstGeom>
        </p:spPr>
        <p:txBody>
          <a:bodyPr wrap="square">
            <a:spAutoFit/>
          </a:bodyPr>
          <a:lstStyle/>
          <a:p>
            <a:pPr marL="457200" indent="-457200">
              <a:spcBef>
                <a:spcPct val="20000"/>
              </a:spcBef>
              <a:buClr>
                <a:schemeClr val="accent2">
                  <a:lumMod val="50000"/>
                </a:schemeClr>
              </a:buClr>
              <a:buSzPct val="110000"/>
              <a:buFont typeface="Arial" pitchFamily="34" charset="0"/>
              <a:buChar char="•"/>
            </a:pPr>
            <a:r>
              <a:rPr lang="en-ZA" sz="2800" dirty="0">
                <a:solidFill>
                  <a:prstClr val="black"/>
                </a:solidFill>
              </a:rPr>
              <a:t>Reputation – of the journal and the publisher</a:t>
            </a:r>
          </a:p>
          <a:p>
            <a:pPr marL="457200" lvl="0" indent="-457200">
              <a:spcBef>
                <a:spcPct val="20000"/>
              </a:spcBef>
              <a:buClr>
                <a:schemeClr val="accent2">
                  <a:lumMod val="50000"/>
                </a:schemeClr>
              </a:buClr>
              <a:buSzPct val="110000"/>
              <a:buFont typeface="Arial" pitchFamily="34" charset="0"/>
              <a:buChar char="•"/>
            </a:pPr>
            <a:r>
              <a:rPr lang="en-ZA" sz="2800" dirty="0" smtClean="0">
                <a:solidFill>
                  <a:prstClr val="black"/>
                </a:solidFill>
              </a:rPr>
              <a:t>Scope </a:t>
            </a:r>
            <a:r>
              <a:rPr lang="en-ZA" sz="2800" dirty="0">
                <a:solidFill>
                  <a:prstClr val="black"/>
                </a:solidFill>
              </a:rPr>
              <a:t>and focus of the journal</a:t>
            </a:r>
          </a:p>
          <a:p>
            <a:pPr marL="457200" indent="-457200">
              <a:spcBef>
                <a:spcPct val="20000"/>
              </a:spcBef>
              <a:buClr>
                <a:schemeClr val="accent2">
                  <a:lumMod val="50000"/>
                </a:schemeClr>
              </a:buClr>
              <a:buSzPct val="110000"/>
              <a:buFont typeface="Arial" pitchFamily="34" charset="0"/>
              <a:buChar char="•"/>
            </a:pPr>
            <a:r>
              <a:rPr lang="en-ZA" sz="2800" dirty="0" smtClean="0">
                <a:solidFill>
                  <a:prstClr val="black"/>
                </a:solidFill>
              </a:rPr>
              <a:t>Turnaround </a:t>
            </a:r>
            <a:r>
              <a:rPr lang="en-ZA" sz="2800" dirty="0">
                <a:solidFill>
                  <a:prstClr val="black"/>
                </a:solidFill>
              </a:rPr>
              <a:t>time / publication lag</a:t>
            </a:r>
          </a:p>
          <a:p>
            <a:pPr marL="457200" indent="-457200">
              <a:spcBef>
                <a:spcPct val="20000"/>
              </a:spcBef>
              <a:buClr>
                <a:schemeClr val="accent2">
                  <a:lumMod val="50000"/>
                </a:schemeClr>
              </a:buClr>
              <a:buSzPct val="110000"/>
              <a:buFont typeface="Arial" pitchFamily="34" charset="0"/>
              <a:buChar char="•"/>
            </a:pPr>
            <a:r>
              <a:rPr lang="en-ZA" sz="2800" dirty="0">
                <a:solidFill>
                  <a:prstClr val="black"/>
                </a:solidFill>
              </a:rPr>
              <a:t>Included in prominent indexes</a:t>
            </a:r>
          </a:p>
          <a:p>
            <a:pPr marL="457200" lvl="0" indent="-457200">
              <a:spcBef>
                <a:spcPct val="20000"/>
              </a:spcBef>
              <a:buClr>
                <a:schemeClr val="accent2">
                  <a:lumMod val="50000"/>
                </a:schemeClr>
              </a:buClr>
              <a:buSzPct val="110000"/>
              <a:buFont typeface="Arial" pitchFamily="34" charset="0"/>
              <a:buChar char="•"/>
            </a:pPr>
            <a:r>
              <a:rPr lang="en-ZA" sz="2800" dirty="0" smtClean="0">
                <a:solidFill>
                  <a:prstClr val="black"/>
                </a:solidFill>
              </a:rPr>
              <a:t>Longevity</a:t>
            </a:r>
            <a:endParaRPr lang="en-ZA" sz="2800" dirty="0">
              <a:solidFill>
                <a:prstClr val="black"/>
              </a:solidFill>
            </a:endParaRPr>
          </a:p>
          <a:p>
            <a:pPr marL="457200" lvl="0" indent="-457200">
              <a:spcBef>
                <a:spcPct val="20000"/>
              </a:spcBef>
              <a:buClr>
                <a:schemeClr val="accent2">
                  <a:lumMod val="50000"/>
                </a:schemeClr>
              </a:buClr>
              <a:buSzPct val="110000"/>
              <a:buFont typeface="Arial" pitchFamily="34" charset="0"/>
              <a:buChar char="•"/>
            </a:pPr>
            <a:r>
              <a:rPr lang="en-ZA" sz="2800" dirty="0">
                <a:solidFill>
                  <a:prstClr val="black"/>
                </a:solidFill>
              </a:rPr>
              <a:t>Editorial standards / </a:t>
            </a:r>
            <a:r>
              <a:rPr lang="en-ZA" sz="2800" dirty="0" smtClean="0">
                <a:solidFill>
                  <a:prstClr val="black"/>
                </a:solidFill>
              </a:rPr>
              <a:t>Journal information</a:t>
            </a:r>
            <a:endParaRPr lang="en-ZA" sz="2800" dirty="0">
              <a:solidFill>
                <a:prstClr val="black"/>
              </a:solidFill>
            </a:endParaRPr>
          </a:p>
          <a:p>
            <a:pPr marL="457200" lvl="0" indent="-457200">
              <a:spcBef>
                <a:spcPct val="20000"/>
              </a:spcBef>
              <a:buClr>
                <a:schemeClr val="accent2">
                  <a:lumMod val="50000"/>
                </a:schemeClr>
              </a:buClr>
              <a:buSzPct val="110000"/>
              <a:buFont typeface="Arial" pitchFamily="34" charset="0"/>
              <a:buChar char="•"/>
            </a:pPr>
            <a:r>
              <a:rPr lang="en-ZA" sz="2800" dirty="0">
                <a:solidFill>
                  <a:prstClr val="black"/>
                </a:solidFill>
              </a:rPr>
              <a:t>Acceptance rate</a:t>
            </a:r>
          </a:p>
          <a:p>
            <a:pPr marL="457200" lvl="0" indent="-457200">
              <a:spcBef>
                <a:spcPct val="20000"/>
              </a:spcBef>
              <a:buClr>
                <a:schemeClr val="accent2">
                  <a:lumMod val="50000"/>
                </a:schemeClr>
              </a:buClr>
              <a:buSzPct val="110000"/>
              <a:buFont typeface="Arial" pitchFamily="34" charset="0"/>
              <a:buChar char="•"/>
            </a:pPr>
            <a:r>
              <a:rPr lang="en-ZA" sz="2800" dirty="0">
                <a:solidFill>
                  <a:prstClr val="black"/>
                </a:solidFill>
              </a:rPr>
              <a:t>Cost</a:t>
            </a:r>
          </a:p>
          <a:p>
            <a:pPr marL="457200" lvl="0" indent="-457200">
              <a:spcBef>
                <a:spcPct val="20000"/>
              </a:spcBef>
              <a:buClr>
                <a:schemeClr val="accent2">
                  <a:lumMod val="50000"/>
                </a:schemeClr>
              </a:buClr>
              <a:buSzPct val="110000"/>
              <a:buFont typeface="Arial" pitchFamily="34" charset="0"/>
              <a:buChar char="•"/>
            </a:pPr>
            <a:r>
              <a:rPr lang="en-ZA" sz="2800" dirty="0" smtClean="0">
                <a:solidFill>
                  <a:prstClr val="black"/>
                </a:solidFill>
              </a:rPr>
              <a:t>Rights for authors</a:t>
            </a:r>
            <a:endParaRPr lang="en-ZA" sz="2800" dirty="0">
              <a:solidFill>
                <a:prstClr val="black"/>
              </a:solidFill>
            </a:endParaRPr>
          </a:p>
          <a:p>
            <a:pPr marL="457200" lvl="0" indent="-457200">
              <a:spcBef>
                <a:spcPct val="20000"/>
              </a:spcBef>
              <a:buClr>
                <a:schemeClr val="accent2">
                  <a:lumMod val="50000"/>
                </a:schemeClr>
              </a:buClr>
              <a:buSzPct val="110000"/>
              <a:buFont typeface="Arial" pitchFamily="34" charset="0"/>
              <a:buChar char="•"/>
            </a:pPr>
            <a:r>
              <a:rPr lang="en-ZA" sz="2800" dirty="0">
                <a:solidFill>
                  <a:prstClr val="black"/>
                </a:solidFill>
              </a:rPr>
              <a:t>Type of publication</a:t>
            </a:r>
          </a:p>
        </p:txBody>
      </p:sp>
    </p:spTree>
    <p:extLst>
      <p:ext uri="{BB962C8B-B14F-4D97-AF65-F5344CB8AC3E}">
        <p14:creationId xmlns:p14="http://schemas.microsoft.com/office/powerpoint/2010/main" val="360832271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Line 2"/>
          <p:cNvSpPr>
            <a:spLocks noChangeShapeType="1"/>
          </p:cNvSpPr>
          <p:nvPr/>
        </p:nvSpPr>
        <p:spPr bwMode="auto">
          <a:xfrm>
            <a:off x="755650" y="836613"/>
            <a:ext cx="7704138" cy="0"/>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ZA" sz="5400" dirty="0" smtClean="0">
              <a:solidFill>
                <a:srgbClr val="000000"/>
              </a:solidFill>
              <a:latin typeface="Verdana" pitchFamily="34" charset="0"/>
            </a:endParaRPr>
          </a:p>
        </p:txBody>
      </p:sp>
      <p:sp>
        <p:nvSpPr>
          <p:cNvPr id="19460" name="Text Box 4"/>
          <p:cNvSpPr txBox="1">
            <a:spLocks noChangeArrowheads="1"/>
          </p:cNvSpPr>
          <p:nvPr/>
        </p:nvSpPr>
        <p:spPr bwMode="auto">
          <a:xfrm>
            <a:off x="6588125" y="3933825"/>
            <a:ext cx="43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dirty="0" smtClean="0">
              <a:solidFill>
                <a:srgbClr val="000000"/>
              </a:solidFill>
            </a:endParaRPr>
          </a:p>
        </p:txBody>
      </p:sp>
      <p:sp>
        <p:nvSpPr>
          <p:cNvPr id="19461" name="Text Box 5"/>
          <p:cNvSpPr txBox="1">
            <a:spLocks noChangeArrowheads="1"/>
          </p:cNvSpPr>
          <p:nvPr/>
        </p:nvSpPr>
        <p:spPr bwMode="auto">
          <a:xfrm>
            <a:off x="3059113" y="5589588"/>
            <a:ext cx="5762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dirty="0" smtClean="0">
              <a:solidFill>
                <a:srgbClr val="000000"/>
              </a:solidFill>
            </a:endParaRPr>
          </a:p>
        </p:txBody>
      </p:sp>
      <p:pic>
        <p:nvPicPr>
          <p:cNvPr id="19463" name="Picture 7" descr="lea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8350" y="549275"/>
            <a:ext cx="50482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5" y="260350"/>
            <a:ext cx="504825"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8" name="Rectangle 12"/>
          <p:cNvSpPr>
            <a:spLocks noChangeArrowheads="1"/>
          </p:cNvSpPr>
          <p:nvPr/>
        </p:nvSpPr>
        <p:spPr bwMode="auto">
          <a:xfrm>
            <a:off x="0" y="981075"/>
            <a:ext cx="8997950" cy="542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en-US" sz="3200" dirty="0" smtClean="0">
              <a:solidFill>
                <a:srgbClr val="000000"/>
              </a:solidFill>
              <a:latin typeface="Tahoma" pitchFamily="34" charset="0"/>
            </a:endParaRPr>
          </a:p>
        </p:txBody>
      </p:sp>
      <p:sp>
        <p:nvSpPr>
          <p:cNvPr id="2" name="Rectangle 1"/>
          <p:cNvSpPr/>
          <p:nvPr/>
        </p:nvSpPr>
        <p:spPr>
          <a:xfrm>
            <a:off x="755650" y="3800"/>
            <a:ext cx="7403016" cy="1569660"/>
          </a:xfrm>
          <a:prstGeom prst="rect">
            <a:avLst/>
          </a:prstGeom>
        </p:spPr>
        <p:txBody>
          <a:bodyPr wrap="square">
            <a:spAutoFit/>
          </a:bodyPr>
          <a:lstStyle/>
          <a:p>
            <a:pPr algn="r"/>
            <a:r>
              <a:rPr lang="en-ZA" sz="4800" dirty="0" smtClean="0">
                <a:solidFill>
                  <a:prstClr val="black"/>
                </a:solidFill>
                <a:ea typeface="+mj-ea"/>
                <a:cs typeface="+mj-cs"/>
              </a:rPr>
              <a:t>Match article type to</a:t>
            </a:r>
          </a:p>
          <a:p>
            <a:pPr algn="r"/>
            <a:r>
              <a:rPr lang="en-ZA" sz="4800" dirty="0">
                <a:solidFill>
                  <a:prstClr val="black"/>
                </a:solidFill>
                <a:ea typeface="+mj-ea"/>
                <a:cs typeface="+mj-cs"/>
              </a:rPr>
              <a:t>t</a:t>
            </a:r>
            <a:r>
              <a:rPr lang="en-ZA" sz="4800" dirty="0" smtClean="0">
                <a:solidFill>
                  <a:prstClr val="black"/>
                </a:solidFill>
                <a:ea typeface="+mj-ea"/>
                <a:cs typeface="+mj-cs"/>
              </a:rPr>
              <a:t>ype </a:t>
            </a:r>
            <a:r>
              <a:rPr lang="en-ZA" sz="4800" dirty="0">
                <a:solidFill>
                  <a:prstClr val="black"/>
                </a:solidFill>
                <a:ea typeface="+mj-ea"/>
                <a:cs typeface="+mj-cs"/>
              </a:rPr>
              <a:t>of journal</a:t>
            </a:r>
            <a:endParaRPr lang="en-ZA" sz="4800" dirty="0"/>
          </a:p>
        </p:txBody>
      </p:sp>
      <p:sp>
        <p:nvSpPr>
          <p:cNvPr id="3" name="Rectangle 2"/>
          <p:cNvSpPr/>
          <p:nvPr/>
        </p:nvSpPr>
        <p:spPr>
          <a:xfrm>
            <a:off x="250825" y="1272285"/>
            <a:ext cx="7632700" cy="2418098"/>
          </a:xfrm>
          <a:prstGeom prst="rect">
            <a:avLst/>
          </a:prstGeom>
        </p:spPr>
        <p:txBody>
          <a:bodyPr wrap="square">
            <a:spAutoFit/>
          </a:bodyPr>
          <a:lstStyle/>
          <a:p>
            <a:pPr lvl="0">
              <a:lnSpc>
                <a:spcPct val="115000"/>
              </a:lnSpc>
              <a:spcBef>
                <a:spcPts val="1000"/>
              </a:spcBef>
              <a:spcAft>
                <a:spcPts val="1000"/>
              </a:spcAft>
            </a:pPr>
            <a:r>
              <a:rPr lang="en-ZA" sz="2400" b="1" dirty="0">
                <a:solidFill>
                  <a:srgbClr val="008000"/>
                </a:solidFill>
                <a:latin typeface="Arial"/>
                <a:ea typeface="Times New Roman"/>
                <a:cs typeface="Times New Roman"/>
              </a:rPr>
              <a:t>Types of journals</a:t>
            </a:r>
          </a:p>
          <a:p>
            <a:pPr marL="342900" lvl="0" indent="-342900">
              <a:spcBef>
                <a:spcPct val="20000"/>
              </a:spcBef>
              <a:buClr>
                <a:srgbClr val="008000"/>
              </a:buClr>
              <a:buSzPct val="110000"/>
              <a:buFont typeface="Arial" pitchFamily="34" charset="0"/>
              <a:buChar char="•"/>
            </a:pPr>
            <a:r>
              <a:rPr lang="en-ZA" sz="2400" dirty="0">
                <a:solidFill>
                  <a:prstClr val="black"/>
                </a:solidFill>
                <a:latin typeface="Arial"/>
                <a:ea typeface="Calibri"/>
                <a:cs typeface="Arial"/>
              </a:rPr>
              <a:t>Traditional academic research </a:t>
            </a:r>
            <a:r>
              <a:rPr lang="en-ZA" sz="2400" dirty="0" smtClean="0">
                <a:solidFill>
                  <a:prstClr val="black"/>
                </a:solidFill>
                <a:latin typeface="Arial"/>
                <a:ea typeface="Calibri"/>
                <a:cs typeface="Arial"/>
              </a:rPr>
              <a:t>journal</a:t>
            </a:r>
            <a:endParaRPr lang="en-ZA" sz="2400" dirty="0">
              <a:solidFill>
                <a:prstClr val="black"/>
              </a:solidFill>
              <a:latin typeface="Arial"/>
              <a:ea typeface="Calibri"/>
              <a:cs typeface="Times New Roman"/>
            </a:endParaRPr>
          </a:p>
          <a:p>
            <a:pPr marL="342900" lvl="0" indent="-342900">
              <a:spcBef>
                <a:spcPct val="20000"/>
              </a:spcBef>
              <a:buClr>
                <a:srgbClr val="008000"/>
              </a:buClr>
              <a:buSzPct val="110000"/>
              <a:buFont typeface="Arial" pitchFamily="34" charset="0"/>
              <a:buChar char="•"/>
            </a:pPr>
            <a:r>
              <a:rPr lang="en-ZA" sz="2400" dirty="0">
                <a:solidFill>
                  <a:prstClr val="black"/>
                </a:solidFill>
                <a:latin typeface="Arial"/>
                <a:ea typeface="Calibri"/>
                <a:cs typeface="Arial"/>
              </a:rPr>
              <a:t>Letters </a:t>
            </a:r>
            <a:r>
              <a:rPr lang="en-ZA" sz="2400" dirty="0" smtClean="0">
                <a:solidFill>
                  <a:prstClr val="black"/>
                </a:solidFill>
                <a:latin typeface="Arial"/>
                <a:ea typeface="Calibri"/>
                <a:cs typeface="Arial"/>
              </a:rPr>
              <a:t>journal</a:t>
            </a:r>
          </a:p>
          <a:p>
            <a:pPr marL="342900" lvl="0" indent="-342900">
              <a:spcBef>
                <a:spcPct val="20000"/>
              </a:spcBef>
              <a:buClr>
                <a:srgbClr val="008000"/>
              </a:buClr>
              <a:buSzPct val="110000"/>
              <a:buFont typeface="Arial" pitchFamily="34" charset="0"/>
              <a:buChar char="•"/>
            </a:pPr>
            <a:r>
              <a:rPr lang="en-ZA" sz="2400" dirty="0" smtClean="0">
                <a:solidFill>
                  <a:prstClr val="black"/>
                </a:solidFill>
                <a:latin typeface="Arial"/>
                <a:ea typeface="Calibri"/>
                <a:cs typeface="Arial"/>
              </a:rPr>
              <a:t>Review journal</a:t>
            </a:r>
            <a:endParaRPr lang="en-ZA" sz="2400" dirty="0">
              <a:solidFill>
                <a:prstClr val="black"/>
              </a:solidFill>
              <a:latin typeface="Arial"/>
              <a:ea typeface="Calibri"/>
              <a:cs typeface="Times New Roman"/>
            </a:endParaRPr>
          </a:p>
          <a:p>
            <a:pPr marL="342900" lvl="0" indent="-342900">
              <a:spcBef>
                <a:spcPct val="20000"/>
              </a:spcBef>
              <a:buClr>
                <a:srgbClr val="008000"/>
              </a:buClr>
              <a:buSzPct val="110000"/>
              <a:buFont typeface="Arial" pitchFamily="34" charset="0"/>
              <a:buChar char="•"/>
            </a:pPr>
            <a:r>
              <a:rPr lang="en-ZA" sz="2400" dirty="0">
                <a:solidFill>
                  <a:prstClr val="black"/>
                </a:solidFill>
                <a:latin typeface="Arial"/>
                <a:ea typeface="Calibri"/>
                <a:cs typeface="Arial"/>
              </a:rPr>
              <a:t>Professional journal / </a:t>
            </a:r>
            <a:r>
              <a:rPr lang="en-ZA" sz="2400" dirty="0" smtClean="0">
                <a:solidFill>
                  <a:prstClr val="black"/>
                </a:solidFill>
                <a:latin typeface="Arial"/>
                <a:ea typeface="Calibri"/>
                <a:cs typeface="Arial"/>
              </a:rPr>
              <a:t>magazine</a:t>
            </a:r>
            <a:endParaRPr lang="en-ZA" sz="2400" dirty="0">
              <a:solidFill>
                <a:prstClr val="black"/>
              </a:solidFill>
              <a:latin typeface="Arial"/>
              <a:ea typeface="Calibri"/>
              <a:cs typeface="Times New Roman"/>
            </a:endParaRPr>
          </a:p>
        </p:txBody>
      </p:sp>
      <p:sp>
        <p:nvSpPr>
          <p:cNvPr id="10" name="Rectangle 9"/>
          <p:cNvSpPr/>
          <p:nvPr/>
        </p:nvSpPr>
        <p:spPr>
          <a:xfrm>
            <a:off x="3645644" y="3933825"/>
            <a:ext cx="5171289" cy="2805896"/>
          </a:xfrm>
          <a:prstGeom prst="rect">
            <a:avLst/>
          </a:prstGeom>
        </p:spPr>
        <p:txBody>
          <a:bodyPr wrap="square">
            <a:spAutoFit/>
          </a:bodyPr>
          <a:lstStyle/>
          <a:p>
            <a:pPr lvl="0">
              <a:spcBef>
                <a:spcPts val="1000"/>
              </a:spcBef>
              <a:spcAft>
                <a:spcPts val="1000"/>
              </a:spcAft>
            </a:pPr>
            <a:r>
              <a:rPr lang="en-ZA" sz="2400" b="1" dirty="0">
                <a:solidFill>
                  <a:srgbClr val="008000"/>
                </a:solidFill>
                <a:latin typeface="Arial"/>
                <a:ea typeface="Times New Roman"/>
                <a:cs typeface="Times New Roman"/>
              </a:rPr>
              <a:t>Types of journal manuscripts</a:t>
            </a:r>
          </a:p>
          <a:p>
            <a:pPr marL="342900" lvl="0" indent="-342900">
              <a:spcBef>
                <a:spcPct val="20000"/>
              </a:spcBef>
              <a:buClr>
                <a:srgbClr val="008000"/>
              </a:buClr>
              <a:buSzPct val="110000"/>
              <a:buFont typeface="Arial" pitchFamily="34" charset="0"/>
              <a:buChar char="•"/>
            </a:pPr>
            <a:r>
              <a:rPr lang="en-ZA" sz="2400" dirty="0" smtClean="0">
                <a:solidFill>
                  <a:prstClr val="black"/>
                </a:solidFill>
                <a:latin typeface="Arial" pitchFamily="34" charset="0"/>
                <a:ea typeface="Times New Roman"/>
                <a:cs typeface="Arial" pitchFamily="34" charset="0"/>
              </a:rPr>
              <a:t>Original </a:t>
            </a:r>
            <a:r>
              <a:rPr lang="en-ZA" sz="2400" dirty="0">
                <a:solidFill>
                  <a:prstClr val="black"/>
                </a:solidFill>
                <a:latin typeface="Arial" pitchFamily="34" charset="0"/>
                <a:ea typeface="Times New Roman"/>
                <a:cs typeface="Arial" pitchFamily="34" charset="0"/>
              </a:rPr>
              <a:t>article</a:t>
            </a:r>
          </a:p>
          <a:p>
            <a:pPr marL="342900" lvl="0" indent="-342900">
              <a:spcBef>
                <a:spcPct val="20000"/>
              </a:spcBef>
              <a:buClr>
                <a:srgbClr val="008000"/>
              </a:buClr>
              <a:buSzPct val="110000"/>
              <a:buFont typeface="Arial" pitchFamily="34" charset="0"/>
              <a:buChar char="•"/>
            </a:pPr>
            <a:r>
              <a:rPr lang="en-ZA" sz="2400" dirty="0">
                <a:solidFill>
                  <a:prstClr val="black"/>
                </a:solidFill>
                <a:latin typeface="Arial" pitchFamily="34" charset="0"/>
                <a:cs typeface="Arial" pitchFamily="34" charset="0"/>
              </a:rPr>
              <a:t>Rapid </a:t>
            </a:r>
            <a:r>
              <a:rPr lang="en-ZA" sz="2400" dirty="0" smtClean="0">
                <a:solidFill>
                  <a:prstClr val="black"/>
                </a:solidFill>
                <a:latin typeface="Arial" pitchFamily="34" charset="0"/>
                <a:cs typeface="Arial" pitchFamily="34" charset="0"/>
              </a:rPr>
              <a:t>Communication</a:t>
            </a:r>
          </a:p>
          <a:p>
            <a:pPr marL="342900" lvl="0" indent="-342900">
              <a:spcBef>
                <a:spcPct val="20000"/>
              </a:spcBef>
              <a:buClr>
                <a:srgbClr val="008000"/>
              </a:buClr>
              <a:buSzPct val="110000"/>
              <a:buFont typeface="Arial" pitchFamily="34" charset="0"/>
              <a:buChar char="•"/>
            </a:pPr>
            <a:r>
              <a:rPr lang="en-ZA" sz="2400" dirty="0" smtClean="0">
                <a:solidFill>
                  <a:prstClr val="black"/>
                </a:solidFill>
                <a:latin typeface="Arial" pitchFamily="34" charset="0"/>
                <a:cs typeface="Arial" pitchFamily="34" charset="0"/>
              </a:rPr>
              <a:t>Review Article</a:t>
            </a:r>
            <a:endParaRPr lang="en-ZA" sz="2400" dirty="0">
              <a:solidFill>
                <a:prstClr val="black"/>
              </a:solidFill>
              <a:latin typeface="Arial" pitchFamily="34" charset="0"/>
              <a:cs typeface="Arial" pitchFamily="34" charset="0"/>
            </a:endParaRPr>
          </a:p>
          <a:p>
            <a:pPr marL="342900" lvl="0" indent="-342900">
              <a:spcBef>
                <a:spcPct val="20000"/>
              </a:spcBef>
              <a:buClr>
                <a:srgbClr val="008000"/>
              </a:buClr>
              <a:buSzPct val="110000"/>
              <a:buFont typeface="Arial" pitchFamily="34" charset="0"/>
              <a:buChar char="•"/>
            </a:pPr>
            <a:r>
              <a:rPr lang="en-ZA" sz="2400" dirty="0">
                <a:solidFill>
                  <a:prstClr val="black"/>
                </a:solidFill>
                <a:latin typeface="Arial" pitchFamily="34" charset="0"/>
                <a:cs typeface="Arial" pitchFamily="34" charset="0"/>
              </a:rPr>
              <a:t>Case </a:t>
            </a:r>
            <a:r>
              <a:rPr lang="en-ZA" sz="2400" dirty="0" smtClean="0">
                <a:solidFill>
                  <a:prstClr val="black"/>
                </a:solidFill>
                <a:latin typeface="Arial" pitchFamily="34" charset="0"/>
                <a:cs typeface="Arial" pitchFamily="34" charset="0"/>
              </a:rPr>
              <a:t>Study</a:t>
            </a:r>
          </a:p>
          <a:p>
            <a:pPr marL="342900" lvl="0" indent="-342900">
              <a:spcBef>
                <a:spcPct val="20000"/>
              </a:spcBef>
              <a:buClr>
                <a:srgbClr val="008000"/>
              </a:buClr>
              <a:buSzPct val="110000"/>
              <a:buFont typeface="Arial" pitchFamily="34" charset="0"/>
              <a:buChar char="•"/>
            </a:pPr>
            <a:r>
              <a:rPr lang="en-ZA" sz="2400" dirty="0" smtClean="0">
                <a:solidFill>
                  <a:prstClr val="black"/>
                </a:solidFill>
                <a:latin typeface="Arial" pitchFamily="34" charset="0"/>
                <a:cs typeface="Arial" pitchFamily="34" charset="0"/>
              </a:rPr>
              <a:t>Theoretical article</a:t>
            </a:r>
            <a:endParaRPr lang="en-ZA" sz="24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86413474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Line 2"/>
          <p:cNvSpPr>
            <a:spLocks noChangeShapeType="1"/>
          </p:cNvSpPr>
          <p:nvPr/>
        </p:nvSpPr>
        <p:spPr bwMode="auto">
          <a:xfrm>
            <a:off x="755650" y="836613"/>
            <a:ext cx="7704138" cy="0"/>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ZA" sz="5400" dirty="0" smtClean="0">
              <a:solidFill>
                <a:srgbClr val="000000"/>
              </a:solidFill>
              <a:latin typeface="Verdana" pitchFamily="34" charset="0"/>
            </a:endParaRPr>
          </a:p>
        </p:txBody>
      </p:sp>
      <p:sp>
        <p:nvSpPr>
          <p:cNvPr id="19460" name="Text Box 4"/>
          <p:cNvSpPr txBox="1">
            <a:spLocks noChangeArrowheads="1"/>
          </p:cNvSpPr>
          <p:nvPr/>
        </p:nvSpPr>
        <p:spPr bwMode="auto">
          <a:xfrm>
            <a:off x="6588125" y="3933825"/>
            <a:ext cx="43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dirty="0" smtClean="0">
              <a:solidFill>
                <a:srgbClr val="000000"/>
              </a:solidFill>
            </a:endParaRPr>
          </a:p>
        </p:txBody>
      </p:sp>
      <p:sp>
        <p:nvSpPr>
          <p:cNvPr id="19461" name="Text Box 5"/>
          <p:cNvSpPr txBox="1">
            <a:spLocks noChangeArrowheads="1"/>
          </p:cNvSpPr>
          <p:nvPr/>
        </p:nvSpPr>
        <p:spPr bwMode="auto">
          <a:xfrm>
            <a:off x="3059113" y="5589588"/>
            <a:ext cx="5762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dirty="0" smtClean="0">
              <a:solidFill>
                <a:srgbClr val="000000"/>
              </a:solidFill>
            </a:endParaRPr>
          </a:p>
        </p:txBody>
      </p:sp>
      <p:pic>
        <p:nvPicPr>
          <p:cNvPr id="19463" name="Picture 7" descr="lea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8350" y="549275"/>
            <a:ext cx="50482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5" y="260350"/>
            <a:ext cx="504825"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8" name="Rectangle 12"/>
          <p:cNvSpPr>
            <a:spLocks noChangeArrowheads="1"/>
          </p:cNvSpPr>
          <p:nvPr/>
        </p:nvSpPr>
        <p:spPr bwMode="auto">
          <a:xfrm>
            <a:off x="0" y="981075"/>
            <a:ext cx="8997950" cy="542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en-US" sz="3200" dirty="0" smtClean="0">
              <a:solidFill>
                <a:srgbClr val="000000"/>
              </a:solidFill>
              <a:latin typeface="Tahoma" pitchFamily="34" charset="0"/>
            </a:endParaRPr>
          </a:p>
        </p:txBody>
      </p:sp>
      <p:pic>
        <p:nvPicPr>
          <p:cNvPr id="9" name="Picture 2">
            <a:hlinkClick r:id="rId5" action="ppaction://hlinkfile"/>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8366" t="11453" r="29471" b="13675"/>
          <a:stretch/>
        </p:blipFill>
        <p:spPr bwMode="auto">
          <a:xfrm>
            <a:off x="2137035" y="1627979"/>
            <a:ext cx="4869931" cy="4864380"/>
          </a:xfrm>
          <a:prstGeom prst="rect">
            <a:avLst/>
          </a:prstGeom>
          <a:noFill/>
          <a:ln w="19050">
            <a:solidFill>
              <a:schemeClr val="accent2">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10" name="Rectangle 9"/>
          <p:cNvSpPr/>
          <p:nvPr/>
        </p:nvSpPr>
        <p:spPr>
          <a:xfrm>
            <a:off x="1043608" y="61864"/>
            <a:ext cx="7344742" cy="923330"/>
          </a:xfrm>
          <a:prstGeom prst="rect">
            <a:avLst/>
          </a:prstGeom>
        </p:spPr>
        <p:txBody>
          <a:bodyPr wrap="square">
            <a:spAutoFit/>
          </a:bodyPr>
          <a:lstStyle/>
          <a:p>
            <a:pPr algn="ctr"/>
            <a:r>
              <a:rPr lang="en-ZA" sz="5400" dirty="0" smtClean="0">
                <a:solidFill>
                  <a:prstClr val="black"/>
                </a:solidFill>
                <a:latin typeface="+mj-lt"/>
                <a:ea typeface="+mj-ea"/>
                <a:cs typeface="+mj-cs"/>
              </a:rPr>
              <a:t>Author guidelines</a:t>
            </a:r>
            <a:endParaRPr lang="en-ZA" sz="5400" dirty="0">
              <a:latin typeface="+mj-lt"/>
            </a:endParaRPr>
          </a:p>
        </p:txBody>
      </p:sp>
    </p:spTree>
    <p:extLst>
      <p:ext uri="{BB962C8B-B14F-4D97-AF65-F5344CB8AC3E}">
        <p14:creationId xmlns:p14="http://schemas.microsoft.com/office/powerpoint/2010/main" val="49372661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Line 2"/>
          <p:cNvSpPr>
            <a:spLocks noChangeShapeType="1"/>
          </p:cNvSpPr>
          <p:nvPr/>
        </p:nvSpPr>
        <p:spPr bwMode="auto">
          <a:xfrm>
            <a:off x="755650" y="836613"/>
            <a:ext cx="7704138" cy="0"/>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ZA" sz="5400" dirty="0" smtClean="0">
              <a:solidFill>
                <a:srgbClr val="000000"/>
              </a:solidFill>
              <a:latin typeface="Verdana" pitchFamily="34" charset="0"/>
            </a:endParaRPr>
          </a:p>
        </p:txBody>
      </p:sp>
      <p:sp>
        <p:nvSpPr>
          <p:cNvPr id="19460" name="Text Box 4"/>
          <p:cNvSpPr txBox="1">
            <a:spLocks noChangeArrowheads="1"/>
          </p:cNvSpPr>
          <p:nvPr/>
        </p:nvSpPr>
        <p:spPr bwMode="auto">
          <a:xfrm>
            <a:off x="6588125" y="3933825"/>
            <a:ext cx="43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dirty="0" smtClean="0">
              <a:solidFill>
                <a:srgbClr val="000000"/>
              </a:solidFill>
            </a:endParaRPr>
          </a:p>
        </p:txBody>
      </p:sp>
      <p:sp>
        <p:nvSpPr>
          <p:cNvPr id="19461" name="Text Box 5"/>
          <p:cNvSpPr txBox="1">
            <a:spLocks noChangeArrowheads="1"/>
          </p:cNvSpPr>
          <p:nvPr/>
        </p:nvSpPr>
        <p:spPr bwMode="auto">
          <a:xfrm>
            <a:off x="3059113" y="5589588"/>
            <a:ext cx="5762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dirty="0" smtClean="0">
              <a:solidFill>
                <a:srgbClr val="000000"/>
              </a:solidFill>
            </a:endParaRPr>
          </a:p>
        </p:txBody>
      </p:sp>
      <p:pic>
        <p:nvPicPr>
          <p:cNvPr id="19463" name="Picture 7" descr="lea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8350" y="549275"/>
            <a:ext cx="50482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5" y="260350"/>
            <a:ext cx="504825"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8" name="Rectangle 12"/>
          <p:cNvSpPr>
            <a:spLocks noChangeArrowheads="1"/>
          </p:cNvSpPr>
          <p:nvPr/>
        </p:nvSpPr>
        <p:spPr bwMode="auto">
          <a:xfrm>
            <a:off x="0" y="981075"/>
            <a:ext cx="8997950" cy="542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en-US" sz="3200" dirty="0" smtClean="0">
              <a:solidFill>
                <a:srgbClr val="000000"/>
              </a:solidFill>
              <a:latin typeface="Tahoma" pitchFamily="34" charset="0"/>
            </a:endParaRPr>
          </a:p>
        </p:txBody>
      </p:sp>
      <p:sp>
        <p:nvSpPr>
          <p:cNvPr id="19469" name="Text Box 13"/>
          <p:cNvSpPr txBox="1">
            <a:spLocks noChangeArrowheads="1"/>
          </p:cNvSpPr>
          <p:nvPr/>
        </p:nvSpPr>
        <p:spPr bwMode="auto">
          <a:xfrm>
            <a:off x="1187450" y="86022"/>
            <a:ext cx="79565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ZA" sz="5400" dirty="0" smtClean="0"/>
              <a:t>Exercise 1</a:t>
            </a:r>
            <a:endParaRPr lang="en-ZA" sz="5400" dirty="0"/>
          </a:p>
        </p:txBody>
      </p:sp>
      <p:sp>
        <p:nvSpPr>
          <p:cNvPr id="3" name="Rectangle 2"/>
          <p:cNvSpPr/>
          <p:nvPr/>
        </p:nvSpPr>
        <p:spPr>
          <a:xfrm>
            <a:off x="755650" y="1647398"/>
            <a:ext cx="6840686" cy="830997"/>
          </a:xfrm>
          <a:prstGeom prst="rect">
            <a:avLst/>
          </a:prstGeom>
        </p:spPr>
        <p:txBody>
          <a:bodyPr wrap="square">
            <a:spAutoFit/>
          </a:bodyPr>
          <a:lstStyle/>
          <a:p>
            <a:endParaRPr lang="en-ZA" sz="2400" dirty="0"/>
          </a:p>
          <a:p>
            <a:endParaRPr lang="en-ZA" sz="2400" dirty="0"/>
          </a:p>
        </p:txBody>
      </p:sp>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6921" y="3121025"/>
            <a:ext cx="2627313" cy="373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10579" y="1556792"/>
            <a:ext cx="7776791" cy="1815882"/>
          </a:xfrm>
          <a:prstGeom prst="rect">
            <a:avLst/>
          </a:prstGeom>
          <a:noFill/>
        </p:spPr>
        <p:txBody>
          <a:bodyPr wrap="square" rtlCol="0">
            <a:spAutoFit/>
          </a:bodyPr>
          <a:lstStyle/>
          <a:p>
            <a:pPr marL="514350" indent="-514350">
              <a:buFont typeface="+mj-lt"/>
              <a:buAutoNum type="arabicPeriod"/>
            </a:pPr>
            <a:r>
              <a:rPr lang="en-ZA" sz="2800" dirty="0"/>
              <a:t>Find the author guidelines for </a:t>
            </a:r>
            <a:r>
              <a:rPr lang="en-ZA" sz="2800" b="1" i="1" dirty="0"/>
              <a:t>Muziki: Journal of Music Research in Africa</a:t>
            </a:r>
            <a:r>
              <a:rPr lang="en-ZA" sz="2800" dirty="0"/>
              <a:t> and indicate which reference system is used by this journal.</a:t>
            </a:r>
          </a:p>
        </p:txBody>
      </p:sp>
    </p:spTree>
    <p:extLst>
      <p:ext uri="{BB962C8B-B14F-4D97-AF65-F5344CB8AC3E}">
        <p14:creationId xmlns:p14="http://schemas.microsoft.com/office/powerpoint/2010/main" val="358442074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Line 2"/>
          <p:cNvSpPr>
            <a:spLocks noChangeShapeType="1"/>
          </p:cNvSpPr>
          <p:nvPr/>
        </p:nvSpPr>
        <p:spPr bwMode="auto">
          <a:xfrm>
            <a:off x="755650" y="836613"/>
            <a:ext cx="7704138" cy="0"/>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ZA" sz="5400" dirty="0" smtClean="0">
              <a:solidFill>
                <a:srgbClr val="000000"/>
              </a:solidFill>
              <a:latin typeface="Verdana" pitchFamily="34" charset="0"/>
            </a:endParaRPr>
          </a:p>
        </p:txBody>
      </p:sp>
      <p:sp>
        <p:nvSpPr>
          <p:cNvPr id="19460" name="Text Box 4"/>
          <p:cNvSpPr txBox="1">
            <a:spLocks noChangeArrowheads="1"/>
          </p:cNvSpPr>
          <p:nvPr/>
        </p:nvSpPr>
        <p:spPr bwMode="auto">
          <a:xfrm>
            <a:off x="6588125" y="3933825"/>
            <a:ext cx="43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dirty="0" smtClean="0">
              <a:solidFill>
                <a:srgbClr val="000000"/>
              </a:solidFill>
            </a:endParaRPr>
          </a:p>
        </p:txBody>
      </p:sp>
      <p:sp>
        <p:nvSpPr>
          <p:cNvPr id="19461" name="Text Box 5"/>
          <p:cNvSpPr txBox="1">
            <a:spLocks noChangeArrowheads="1"/>
          </p:cNvSpPr>
          <p:nvPr/>
        </p:nvSpPr>
        <p:spPr bwMode="auto">
          <a:xfrm>
            <a:off x="3059113" y="5589588"/>
            <a:ext cx="5762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dirty="0" smtClean="0">
              <a:solidFill>
                <a:srgbClr val="000000"/>
              </a:solidFill>
            </a:endParaRPr>
          </a:p>
        </p:txBody>
      </p:sp>
      <p:pic>
        <p:nvPicPr>
          <p:cNvPr id="19463" name="Picture 7" descr="lea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8350" y="549275"/>
            <a:ext cx="50482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5" y="260350"/>
            <a:ext cx="504825"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8" name="Rectangle 12"/>
          <p:cNvSpPr>
            <a:spLocks noChangeArrowheads="1"/>
          </p:cNvSpPr>
          <p:nvPr/>
        </p:nvSpPr>
        <p:spPr bwMode="auto">
          <a:xfrm>
            <a:off x="108744" y="985194"/>
            <a:ext cx="8997950" cy="542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en-US" sz="3200" dirty="0" smtClean="0">
              <a:solidFill>
                <a:srgbClr val="000000"/>
              </a:solidFill>
              <a:latin typeface="Tahoma" pitchFamily="34" charset="0"/>
            </a:endParaRPr>
          </a:p>
        </p:txBody>
      </p:sp>
      <p:sp>
        <p:nvSpPr>
          <p:cNvPr id="2" name="TextBox 1"/>
          <p:cNvSpPr txBox="1"/>
          <p:nvPr/>
        </p:nvSpPr>
        <p:spPr>
          <a:xfrm>
            <a:off x="780906" y="981075"/>
            <a:ext cx="7859856" cy="5755422"/>
          </a:xfrm>
          <a:prstGeom prst="rect">
            <a:avLst/>
          </a:prstGeom>
          <a:noFill/>
        </p:spPr>
        <p:txBody>
          <a:bodyPr wrap="square" rtlCol="0">
            <a:spAutoFit/>
          </a:bodyPr>
          <a:lstStyle/>
          <a:p>
            <a:pPr marL="285750" indent="-285750">
              <a:buClr>
                <a:srgbClr val="008000"/>
              </a:buClr>
              <a:buSzPct val="110000"/>
              <a:buFont typeface="Arial" pitchFamily="34" charset="0"/>
              <a:buChar char="•"/>
            </a:pPr>
            <a:r>
              <a:rPr lang="en-ZA" sz="2300" dirty="0" smtClean="0"/>
              <a:t>Listing of authors</a:t>
            </a:r>
          </a:p>
          <a:p>
            <a:pPr marL="800100" lvl="1" indent="-342900">
              <a:buClr>
                <a:srgbClr val="008000"/>
              </a:buClr>
              <a:buSzPct val="90000"/>
              <a:buFont typeface="Courier New" pitchFamily="49" charset="0"/>
              <a:buChar char="o"/>
            </a:pPr>
            <a:r>
              <a:rPr lang="en-ZA" sz="2300" dirty="0" smtClean="0"/>
              <a:t>Only individuals who made a substantial intellectual contribution may be listed as co-authors.</a:t>
            </a:r>
          </a:p>
          <a:p>
            <a:pPr marL="800100" lvl="1" indent="-342900">
              <a:buClr>
                <a:srgbClr val="008000"/>
              </a:buClr>
              <a:buSzPct val="90000"/>
              <a:buFont typeface="Courier New" pitchFamily="49" charset="0"/>
              <a:buChar char="o"/>
            </a:pPr>
            <a:r>
              <a:rPr lang="en-ZA" sz="2300" dirty="0" smtClean="0"/>
              <a:t>Others are acknowledged.</a:t>
            </a:r>
          </a:p>
          <a:p>
            <a:pPr marL="800100" lvl="1" indent="-342900">
              <a:buClr>
                <a:srgbClr val="008000"/>
              </a:buClr>
              <a:buSzPct val="90000"/>
              <a:buFont typeface="Courier New" pitchFamily="49" charset="0"/>
              <a:buChar char="o"/>
            </a:pPr>
            <a:r>
              <a:rPr lang="en-ZA" sz="2300" dirty="0" smtClean="0"/>
              <a:t>Co-authors are listed in order of contribution, from most to least.</a:t>
            </a:r>
          </a:p>
          <a:p>
            <a:pPr marL="285750" indent="-285750">
              <a:buClr>
                <a:srgbClr val="008000"/>
              </a:buClr>
              <a:buSzPct val="110000"/>
              <a:buFont typeface="Arial" pitchFamily="34" charset="0"/>
              <a:buChar char="•"/>
            </a:pPr>
            <a:r>
              <a:rPr lang="en-ZA" sz="2300" dirty="0" smtClean="0"/>
              <a:t>Create </a:t>
            </a:r>
            <a:r>
              <a:rPr lang="en-ZA" sz="2300" dirty="0"/>
              <a:t>a unique author name to ensure that </a:t>
            </a:r>
            <a:r>
              <a:rPr lang="en-ZA" sz="2300" dirty="0" smtClean="0"/>
              <a:t>you </a:t>
            </a:r>
            <a:r>
              <a:rPr lang="en-ZA" sz="2300" dirty="0"/>
              <a:t>are able to track citations to your </a:t>
            </a:r>
            <a:r>
              <a:rPr lang="en-ZA" sz="2300" dirty="0" smtClean="0"/>
              <a:t>research and that your </a:t>
            </a:r>
            <a:r>
              <a:rPr lang="en-ZA" sz="2300" dirty="0"/>
              <a:t>research can be found </a:t>
            </a:r>
            <a:r>
              <a:rPr lang="en-ZA" sz="2300" dirty="0" smtClean="0"/>
              <a:t>continuously</a:t>
            </a:r>
          </a:p>
          <a:p>
            <a:pPr marL="800100" lvl="1" indent="-342900">
              <a:buClr>
                <a:srgbClr val="008000"/>
              </a:buClr>
              <a:buSzPct val="90000"/>
              <a:buFont typeface="Courier New" pitchFamily="49" charset="0"/>
              <a:buChar char="o"/>
            </a:pPr>
            <a:r>
              <a:rPr lang="en-ZA" sz="2300" dirty="0"/>
              <a:t>e</a:t>
            </a:r>
            <a:r>
              <a:rPr lang="en-ZA" sz="2300" dirty="0" smtClean="0"/>
              <a:t>.g. Researcher ID </a:t>
            </a:r>
            <a:r>
              <a:rPr lang="en-ZA" sz="2300" dirty="0">
                <a:solidFill>
                  <a:srgbClr val="60223B"/>
                </a:solidFill>
                <a:hlinkClick r:id="rId5"/>
              </a:rPr>
              <a:t>http://www.researcherid.com</a:t>
            </a:r>
            <a:r>
              <a:rPr lang="en-ZA" sz="2300" dirty="0" smtClean="0">
                <a:solidFill>
                  <a:srgbClr val="60223B"/>
                </a:solidFill>
                <a:hlinkClick r:id="rId5"/>
              </a:rPr>
              <a:t>/</a:t>
            </a:r>
            <a:endParaRPr lang="en-ZA" sz="2300" dirty="0" smtClean="0">
              <a:solidFill>
                <a:srgbClr val="60223B"/>
              </a:solidFill>
            </a:endParaRPr>
          </a:p>
          <a:p>
            <a:pPr marL="342900" indent="-342900">
              <a:buClr>
                <a:srgbClr val="008000"/>
              </a:buClr>
              <a:buSzPct val="110000"/>
              <a:buFont typeface="Arial" pitchFamily="34" charset="0"/>
              <a:buChar char="•"/>
            </a:pPr>
            <a:r>
              <a:rPr lang="en-ZA" sz="2300" dirty="0" smtClean="0"/>
              <a:t>Early rejection is often due to poor preparation</a:t>
            </a:r>
          </a:p>
          <a:p>
            <a:pPr marL="800100" lvl="1" indent="-342900">
              <a:buClr>
                <a:srgbClr val="008000"/>
              </a:buClr>
              <a:buSzPct val="90000"/>
              <a:buFont typeface="Courier New" pitchFamily="49" charset="0"/>
              <a:buChar char="o"/>
            </a:pPr>
            <a:r>
              <a:rPr lang="en-ZA" sz="2300" dirty="0" smtClean="0"/>
              <a:t>Failure to meet submission requirements</a:t>
            </a:r>
          </a:p>
          <a:p>
            <a:pPr marL="800100" lvl="1" indent="-342900">
              <a:buClr>
                <a:srgbClr val="008000"/>
              </a:buClr>
              <a:buSzPct val="90000"/>
              <a:buFont typeface="Courier New" pitchFamily="49" charset="0"/>
              <a:buChar char="o"/>
            </a:pPr>
            <a:r>
              <a:rPr lang="en-ZA" sz="2300" dirty="0" smtClean="0"/>
              <a:t>Incomplete coverage of the literature</a:t>
            </a:r>
          </a:p>
          <a:p>
            <a:pPr marL="800100" lvl="1" indent="-342900">
              <a:buClr>
                <a:srgbClr val="008000"/>
              </a:buClr>
              <a:buSzPct val="90000"/>
              <a:buFont typeface="Courier New" pitchFamily="49" charset="0"/>
              <a:buChar char="o"/>
            </a:pPr>
            <a:r>
              <a:rPr lang="en-ZA" sz="2300" dirty="0" smtClean="0"/>
              <a:t>Poor language/grammar use</a:t>
            </a:r>
          </a:p>
          <a:p>
            <a:pPr marL="342900" indent="-342900">
              <a:buClr>
                <a:srgbClr val="008000"/>
              </a:buClr>
              <a:buSzPct val="110000"/>
              <a:buFont typeface="Arial" pitchFamily="34" charset="0"/>
              <a:buChar char="•"/>
            </a:pPr>
            <a:r>
              <a:rPr lang="en-ZA" sz="2300" dirty="0" smtClean="0"/>
              <a:t>An article may only be submitted to one journal at a time!</a:t>
            </a:r>
            <a:endParaRPr lang="en-ZA" sz="2300" dirty="0"/>
          </a:p>
        </p:txBody>
      </p:sp>
      <p:sp>
        <p:nvSpPr>
          <p:cNvPr id="10" name="Rectangle 9"/>
          <p:cNvSpPr/>
          <p:nvPr/>
        </p:nvSpPr>
        <p:spPr>
          <a:xfrm>
            <a:off x="1043608" y="61864"/>
            <a:ext cx="7344742" cy="923330"/>
          </a:xfrm>
          <a:prstGeom prst="rect">
            <a:avLst/>
          </a:prstGeom>
        </p:spPr>
        <p:txBody>
          <a:bodyPr wrap="square">
            <a:spAutoFit/>
          </a:bodyPr>
          <a:lstStyle/>
          <a:p>
            <a:r>
              <a:rPr lang="en-ZA" sz="5400" dirty="0" smtClean="0">
                <a:solidFill>
                  <a:prstClr val="black"/>
                </a:solidFill>
                <a:latin typeface="+mj-lt"/>
                <a:ea typeface="+mj-ea"/>
                <a:cs typeface="+mj-cs"/>
              </a:rPr>
              <a:t>General considerations</a:t>
            </a:r>
            <a:endParaRPr lang="en-ZA" sz="5400" dirty="0">
              <a:latin typeface="+mj-lt"/>
            </a:endParaRPr>
          </a:p>
        </p:txBody>
      </p:sp>
    </p:spTree>
    <p:extLst>
      <p:ext uri="{BB962C8B-B14F-4D97-AF65-F5344CB8AC3E}">
        <p14:creationId xmlns:p14="http://schemas.microsoft.com/office/powerpoint/2010/main" val="220181968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Line 2"/>
          <p:cNvSpPr>
            <a:spLocks noChangeShapeType="1"/>
          </p:cNvSpPr>
          <p:nvPr/>
        </p:nvSpPr>
        <p:spPr bwMode="auto">
          <a:xfrm>
            <a:off x="755650" y="836613"/>
            <a:ext cx="7704138" cy="0"/>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ZA" sz="5400" dirty="0" smtClean="0">
              <a:solidFill>
                <a:srgbClr val="000000"/>
              </a:solidFill>
              <a:latin typeface="Verdana" pitchFamily="34" charset="0"/>
            </a:endParaRPr>
          </a:p>
        </p:txBody>
      </p:sp>
      <p:sp>
        <p:nvSpPr>
          <p:cNvPr id="19460" name="Text Box 4"/>
          <p:cNvSpPr txBox="1">
            <a:spLocks noChangeArrowheads="1"/>
          </p:cNvSpPr>
          <p:nvPr/>
        </p:nvSpPr>
        <p:spPr bwMode="auto">
          <a:xfrm>
            <a:off x="6588125" y="3933825"/>
            <a:ext cx="43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dirty="0" smtClean="0">
              <a:solidFill>
                <a:srgbClr val="000000"/>
              </a:solidFill>
            </a:endParaRPr>
          </a:p>
        </p:txBody>
      </p:sp>
      <p:sp>
        <p:nvSpPr>
          <p:cNvPr id="19461" name="Text Box 5"/>
          <p:cNvSpPr txBox="1">
            <a:spLocks noChangeArrowheads="1"/>
          </p:cNvSpPr>
          <p:nvPr/>
        </p:nvSpPr>
        <p:spPr bwMode="auto">
          <a:xfrm>
            <a:off x="3059113" y="5589588"/>
            <a:ext cx="5762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dirty="0" smtClean="0">
              <a:solidFill>
                <a:srgbClr val="000000"/>
              </a:solidFill>
            </a:endParaRPr>
          </a:p>
        </p:txBody>
      </p:sp>
      <p:pic>
        <p:nvPicPr>
          <p:cNvPr id="19463" name="Picture 7" descr="lea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8350" y="549275"/>
            <a:ext cx="50482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5" y="260350"/>
            <a:ext cx="504825"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8" name="Rectangle 12"/>
          <p:cNvSpPr>
            <a:spLocks noChangeArrowheads="1"/>
          </p:cNvSpPr>
          <p:nvPr/>
        </p:nvSpPr>
        <p:spPr bwMode="auto">
          <a:xfrm>
            <a:off x="0" y="981075"/>
            <a:ext cx="8997950" cy="542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en-US" sz="3200" dirty="0" smtClean="0">
              <a:solidFill>
                <a:srgbClr val="000000"/>
              </a:solidFill>
              <a:latin typeface="Tahoma" pitchFamily="34" charset="0"/>
            </a:endParaRPr>
          </a:p>
        </p:txBody>
      </p:sp>
      <p:sp>
        <p:nvSpPr>
          <p:cNvPr id="19469" name="Text Box 13"/>
          <p:cNvSpPr txBox="1">
            <a:spLocks noChangeArrowheads="1"/>
          </p:cNvSpPr>
          <p:nvPr/>
        </p:nvSpPr>
        <p:spPr bwMode="auto">
          <a:xfrm>
            <a:off x="1187450" y="92075"/>
            <a:ext cx="72009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sz="5400" dirty="0" smtClean="0">
                <a:solidFill>
                  <a:srgbClr val="000000"/>
                </a:solidFill>
                <a:latin typeface="+mj-lt"/>
              </a:rPr>
              <a:t>Programme</a:t>
            </a:r>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3733" y="4157464"/>
            <a:ext cx="3619004" cy="2710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03237" y="1251933"/>
            <a:ext cx="8267490" cy="5693866"/>
          </a:xfrm>
          <a:prstGeom prst="rect">
            <a:avLst/>
          </a:prstGeom>
          <a:noFill/>
        </p:spPr>
        <p:txBody>
          <a:bodyPr wrap="square" rtlCol="0">
            <a:spAutoFit/>
          </a:bodyPr>
          <a:lstStyle/>
          <a:p>
            <a:pPr>
              <a:lnSpc>
                <a:spcPts val="3500"/>
              </a:lnSpc>
              <a:buClr>
                <a:srgbClr val="60223B"/>
              </a:buClr>
            </a:pPr>
            <a:r>
              <a:rPr lang="en-ZA" sz="2400" b="1" dirty="0" smtClean="0"/>
              <a:t>08:30</a:t>
            </a:r>
            <a:r>
              <a:rPr lang="en-ZA" sz="2400" dirty="0"/>
              <a:t>	</a:t>
            </a:r>
            <a:r>
              <a:rPr lang="en-ZA" sz="2400" dirty="0" smtClean="0"/>
              <a:t>Welcome and introduction</a:t>
            </a:r>
            <a:br>
              <a:rPr lang="en-ZA" sz="2400" dirty="0" smtClean="0"/>
            </a:br>
            <a:r>
              <a:rPr lang="en-ZA" sz="2400" b="1" dirty="0" smtClean="0"/>
              <a:t>08:40</a:t>
            </a:r>
            <a:r>
              <a:rPr lang="en-ZA" sz="2400" dirty="0" smtClean="0"/>
              <a:t>	Session 1: Reaffirms </a:t>
            </a:r>
            <a:r>
              <a:rPr lang="en-ZA" sz="2400" dirty="0"/>
              <a:t>the reasons for </a:t>
            </a:r>
            <a:r>
              <a:rPr lang="en-ZA" sz="2400" dirty="0" smtClean="0"/>
              <a:t>			publishing</a:t>
            </a:r>
            <a:r>
              <a:rPr lang="en-ZA" sz="2400" dirty="0"/>
              <a:t>; the principles that </a:t>
            </a:r>
            <a:r>
              <a:rPr lang="en-ZA" sz="2400" dirty="0" smtClean="0"/>
              <a:t>regulate academic 	publishing</a:t>
            </a:r>
            <a:r>
              <a:rPr lang="en-ZA" sz="2400" dirty="0"/>
              <a:t>; factors to keep in mind </a:t>
            </a:r>
            <a:r>
              <a:rPr lang="en-ZA" sz="2400" dirty="0" smtClean="0"/>
              <a:t>when </a:t>
            </a:r>
            <a:r>
              <a:rPr lang="en-ZA" sz="2400" dirty="0"/>
              <a:t>selecting a </a:t>
            </a:r>
            <a:r>
              <a:rPr lang="en-ZA" sz="2400" dirty="0" smtClean="0"/>
              <a:t>	journal </a:t>
            </a:r>
            <a:r>
              <a:rPr lang="en-ZA" sz="2400" dirty="0"/>
              <a:t>in which to publish</a:t>
            </a:r>
            <a:br>
              <a:rPr lang="en-ZA" sz="2400" dirty="0"/>
            </a:br>
            <a:r>
              <a:rPr lang="en-ZA" sz="2400" b="1" dirty="0" smtClean="0"/>
              <a:t>10:00</a:t>
            </a:r>
            <a:r>
              <a:rPr lang="en-ZA" sz="2400" dirty="0">
                <a:solidFill>
                  <a:schemeClr val="accent1">
                    <a:lumMod val="50000"/>
                  </a:schemeClr>
                </a:solidFill>
              </a:rPr>
              <a:t>	</a:t>
            </a:r>
            <a:r>
              <a:rPr lang="en-ZA" sz="2400" dirty="0" smtClean="0">
                <a:solidFill>
                  <a:srgbClr val="008000"/>
                </a:solidFill>
              </a:rPr>
              <a:t>Tea break</a:t>
            </a:r>
            <a:r>
              <a:rPr lang="en-ZA" sz="2400" dirty="0" smtClean="0">
                <a:solidFill>
                  <a:schemeClr val="accent1">
                    <a:lumMod val="50000"/>
                  </a:schemeClr>
                </a:solidFill>
              </a:rPr>
              <a:t/>
            </a:r>
            <a:br>
              <a:rPr lang="en-ZA" sz="2400" dirty="0" smtClean="0">
                <a:solidFill>
                  <a:schemeClr val="accent1">
                    <a:lumMod val="50000"/>
                  </a:schemeClr>
                </a:solidFill>
              </a:rPr>
            </a:br>
            <a:r>
              <a:rPr lang="en-ZA" sz="2400" b="1" dirty="0" smtClean="0"/>
              <a:t>10:20</a:t>
            </a:r>
            <a:r>
              <a:rPr lang="en-ZA" sz="2400" dirty="0"/>
              <a:t>	</a:t>
            </a:r>
            <a:r>
              <a:rPr lang="en-ZA" sz="2400" dirty="0" smtClean="0"/>
              <a:t>Session 2: Journal metrics, Open Access 		publishing and archiving your articles</a:t>
            </a:r>
            <a:br>
              <a:rPr lang="en-ZA" sz="2400" dirty="0" smtClean="0"/>
            </a:br>
            <a:r>
              <a:rPr lang="en-ZA" sz="2400" b="1" dirty="0" smtClean="0"/>
              <a:t>11:40</a:t>
            </a:r>
            <a:r>
              <a:rPr lang="en-ZA" sz="2400" dirty="0">
                <a:solidFill>
                  <a:schemeClr val="accent1">
                    <a:lumMod val="50000"/>
                  </a:schemeClr>
                </a:solidFill>
              </a:rPr>
              <a:t>	</a:t>
            </a:r>
            <a:r>
              <a:rPr lang="en-ZA" sz="2400" dirty="0" smtClean="0">
                <a:solidFill>
                  <a:srgbClr val="008000"/>
                </a:solidFill>
              </a:rPr>
              <a:t>Comfort break</a:t>
            </a:r>
            <a:br>
              <a:rPr lang="en-ZA" sz="2400" dirty="0" smtClean="0">
                <a:solidFill>
                  <a:srgbClr val="008000"/>
                </a:solidFill>
              </a:rPr>
            </a:br>
            <a:r>
              <a:rPr lang="en-ZA" sz="2400" b="1" dirty="0" smtClean="0"/>
              <a:t>11:50</a:t>
            </a:r>
            <a:r>
              <a:rPr lang="en-ZA" sz="2400" dirty="0"/>
              <a:t>	</a:t>
            </a:r>
            <a:r>
              <a:rPr lang="en-ZA" sz="2400" dirty="0" smtClean="0"/>
              <a:t>Session 3: The </a:t>
            </a:r>
            <a:r>
              <a:rPr lang="en-ZA" sz="2400" dirty="0"/>
              <a:t>South </a:t>
            </a:r>
            <a:r>
              <a:rPr lang="en-ZA" sz="2400" dirty="0" smtClean="0"/>
              <a:t>African </a:t>
            </a:r>
            <a:br>
              <a:rPr lang="en-ZA" sz="2400" dirty="0" smtClean="0"/>
            </a:br>
            <a:r>
              <a:rPr lang="en-ZA" sz="2400" dirty="0" smtClean="0"/>
              <a:t>	research outputs accreditation system</a:t>
            </a:r>
            <a:br>
              <a:rPr lang="en-ZA" sz="2400" dirty="0" smtClean="0"/>
            </a:br>
            <a:r>
              <a:rPr lang="en-ZA" sz="2400" b="1" dirty="0" smtClean="0"/>
              <a:t>12:50</a:t>
            </a:r>
            <a:r>
              <a:rPr lang="en-ZA" sz="2400" dirty="0"/>
              <a:t>	CLOSING</a:t>
            </a:r>
          </a:p>
          <a:p>
            <a:pPr>
              <a:buClr>
                <a:srgbClr val="60223B"/>
              </a:buClr>
            </a:pPr>
            <a:endParaRPr lang="en-ZA" sz="1400" dirty="0"/>
          </a:p>
        </p:txBody>
      </p:sp>
    </p:spTree>
    <p:extLst>
      <p:ext uri="{BB962C8B-B14F-4D97-AF65-F5344CB8AC3E}">
        <p14:creationId xmlns:p14="http://schemas.microsoft.com/office/powerpoint/2010/main" val="334666377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Line 2"/>
          <p:cNvSpPr>
            <a:spLocks noChangeShapeType="1"/>
          </p:cNvSpPr>
          <p:nvPr/>
        </p:nvSpPr>
        <p:spPr bwMode="auto">
          <a:xfrm>
            <a:off x="755650" y="836613"/>
            <a:ext cx="7704138" cy="0"/>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ZA" sz="5400" dirty="0" smtClean="0">
              <a:solidFill>
                <a:srgbClr val="000000"/>
              </a:solidFill>
              <a:latin typeface="Verdana" pitchFamily="34" charset="0"/>
            </a:endParaRPr>
          </a:p>
        </p:txBody>
      </p:sp>
      <p:sp>
        <p:nvSpPr>
          <p:cNvPr id="19460" name="Text Box 4"/>
          <p:cNvSpPr txBox="1">
            <a:spLocks noChangeArrowheads="1"/>
          </p:cNvSpPr>
          <p:nvPr/>
        </p:nvSpPr>
        <p:spPr bwMode="auto">
          <a:xfrm>
            <a:off x="6588125" y="3933825"/>
            <a:ext cx="43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dirty="0" smtClean="0">
              <a:solidFill>
                <a:srgbClr val="000000"/>
              </a:solidFill>
            </a:endParaRPr>
          </a:p>
        </p:txBody>
      </p:sp>
      <p:sp>
        <p:nvSpPr>
          <p:cNvPr id="19461" name="Text Box 5"/>
          <p:cNvSpPr txBox="1">
            <a:spLocks noChangeArrowheads="1"/>
          </p:cNvSpPr>
          <p:nvPr/>
        </p:nvSpPr>
        <p:spPr bwMode="auto">
          <a:xfrm>
            <a:off x="3059113" y="5589588"/>
            <a:ext cx="5762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dirty="0" smtClean="0">
              <a:solidFill>
                <a:srgbClr val="000000"/>
              </a:solidFill>
            </a:endParaRPr>
          </a:p>
        </p:txBody>
      </p:sp>
      <p:pic>
        <p:nvPicPr>
          <p:cNvPr id="19463" name="Picture 7" descr="lea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8350" y="549275"/>
            <a:ext cx="50482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5" y="260350"/>
            <a:ext cx="504825"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8" name="Rectangle 12"/>
          <p:cNvSpPr>
            <a:spLocks noChangeArrowheads="1"/>
          </p:cNvSpPr>
          <p:nvPr/>
        </p:nvSpPr>
        <p:spPr bwMode="auto">
          <a:xfrm>
            <a:off x="0" y="981075"/>
            <a:ext cx="8997950" cy="542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en-US" sz="3200" dirty="0" smtClean="0">
              <a:solidFill>
                <a:srgbClr val="000000"/>
              </a:solidFill>
              <a:latin typeface="Tahoma" pitchFamily="34" charset="0"/>
            </a:endParaRPr>
          </a:p>
        </p:txBody>
      </p:sp>
      <p:sp>
        <p:nvSpPr>
          <p:cNvPr id="19469" name="Text Box 13"/>
          <p:cNvSpPr txBox="1">
            <a:spLocks noChangeArrowheads="1"/>
          </p:cNvSpPr>
          <p:nvPr/>
        </p:nvSpPr>
        <p:spPr bwMode="auto">
          <a:xfrm>
            <a:off x="1187450" y="92075"/>
            <a:ext cx="72009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sz="5400" dirty="0" smtClean="0">
                <a:solidFill>
                  <a:srgbClr val="000000"/>
                </a:solidFill>
                <a:latin typeface="+mj-lt"/>
              </a:rPr>
              <a:t>Contents of Session 2</a:t>
            </a:r>
          </a:p>
        </p:txBody>
      </p:sp>
      <p:sp>
        <p:nvSpPr>
          <p:cNvPr id="2" name="TextBox 1"/>
          <p:cNvSpPr txBox="1"/>
          <p:nvPr/>
        </p:nvSpPr>
        <p:spPr>
          <a:xfrm>
            <a:off x="480974" y="1251934"/>
            <a:ext cx="8159788" cy="5262979"/>
          </a:xfrm>
          <a:prstGeom prst="rect">
            <a:avLst/>
          </a:prstGeom>
          <a:noFill/>
        </p:spPr>
        <p:txBody>
          <a:bodyPr wrap="square" rtlCol="0">
            <a:spAutoFit/>
          </a:bodyPr>
          <a:lstStyle/>
          <a:p>
            <a:r>
              <a:rPr lang="en-ZA" sz="2400" b="1" dirty="0" smtClean="0"/>
              <a:t>Journal metrics</a:t>
            </a:r>
          </a:p>
          <a:p>
            <a:pPr marL="342900" indent="-342900">
              <a:buFont typeface="Arial" pitchFamily="34" charset="0"/>
              <a:buChar char="•"/>
            </a:pPr>
            <a:r>
              <a:rPr lang="en-ZA" sz="2400" dirty="0" smtClean="0"/>
              <a:t>What is it?</a:t>
            </a:r>
          </a:p>
          <a:p>
            <a:pPr marL="342900" indent="-342900">
              <a:buFont typeface="Arial" pitchFamily="34" charset="0"/>
              <a:buChar char="•"/>
            </a:pPr>
            <a:r>
              <a:rPr lang="en-ZA" sz="2400" dirty="0" smtClean="0"/>
              <a:t>Four indicators: (1) Impact factor (2) Scimago Journal Rank (3) Source-normalised Impact per Paper, (4) Google Analytics   </a:t>
            </a:r>
          </a:p>
          <a:p>
            <a:endParaRPr lang="en-ZA" sz="2400" dirty="0" smtClean="0"/>
          </a:p>
          <a:p>
            <a:r>
              <a:rPr lang="en-ZA" sz="2400" b="1" dirty="0" smtClean="0"/>
              <a:t>Open Access</a:t>
            </a:r>
          </a:p>
          <a:p>
            <a:pPr marL="342900" indent="-342900">
              <a:buFont typeface="Arial" pitchFamily="34" charset="0"/>
              <a:buChar char="•"/>
            </a:pPr>
            <a:r>
              <a:rPr lang="en-ZA" sz="2400" dirty="0" smtClean="0"/>
              <a:t>What is it?</a:t>
            </a:r>
          </a:p>
          <a:p>
            <a:pPr marL="342900" indent="-342900">
              <a:buFont typeface="Arial" pitchFamily="34" charset="0"/>
              <a:buChar char="•"/>
            </a:pPr>
            <a:r>
              <a:rPr lang="en-ZA" sz="2400" dirty="0" smtClean="0"/>
              <a:t>What are the benefits?</a:t>
            </a:r>
          </a:p>
          <a:p>
            <a:pPr marL="342900" indent="-342900">
              <a:buFont typeface="Arial" pitchFamily="34" charset="0"/>
              <a:buChar char="•"/>
            </a:pPr>
            <a:r>
              <a:rPr lang="en-ZA" sz="2400" dirty="0" smtClean="0"/>
              <a:t>Where to find journals</a:t>
            </a:r>
          </a:p>
          <a:p>
            <a:pPr marL="342900" indent="-342900">
              <a:buFont typeface="Arial" pitchFamily="34" charset="0"/>
              <a:buChar char="•"/>
            </a:pPr>
            <a:r>
              <a:rPr lang="en-ZA" sz="2400" dirty="0" smtClean="0"/>
              <a:t>Funding</a:t>
            </a:r>
          </a:p>
          <a:p>
            <a:pPr marL="342900" indent="-342900">
              <a:buFont typeface="Arial" pitchFamily="34" charset="0"/>
              <a:buChar char="•"/>
            </a:pPr>
            <a:endParaRPr lang="en-ZA" sz="2400" dirty="0" smtClean="0"/>
          </a:p>
          <a:p>
            <a:r>
              <a:rPr lang="en-ZA" sz="2400" b="1" dirty="0" smtClean="0"/>
              <a:t>Archiving your articles</a:t>
            </a:r>
          </a:p>
          <a:p>
            <a:pPr marL="342900" indent="-342900">
              <a:buFont typeface="Arial" pitchFamily="34" charset="0"/>
              <a:buChar char="•"/>
            </a:pPr>
            <a:r>
              <a:rPr lang="en-ZA" sz="2400" dirty="0" smtClean="0"/>
              <a:t>SUNScholar</a:t>
            </a:r>
          </a:p>
        </p:txBody>
      </p:sp>
    </p:spTree>
    <p:extLst>
      <p:ext uri="{BB962C8B-B14F-4D97-AF65-F5344CB8AC3E}">
        <p14:creationId xmlns:p14="http://schemas.microsoft.com/office/powerpoint/2010/main" val="235566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Line 2"/>
          <p:cNvSpPr>
            <a:spLocks noChangeShapeType="1"/>
          </p:cNvSpPr>
          <p:nvPr/>
        </p:nvSpPr>
        <p:spPr bwMode="auto">
          <a:xfrm>
            <a:off x="755650" y="836613"/>
            <a:ext cx="7704138" cy="0"/>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ZA" sz="5400" dirty="0" smtClean="0">
              <a:solidFill>
                <a:srgbClr val="000000"/>
              </a:solidFill>
              <a:latin typeface="Verdana" pitchFamily="34" charset="0"/>
            </a:endParaRPr>
          </a:p>
        </p:txBody>
      </p:sp>
      <p:sp>
        <p:nvSpPr>
          <p:cNvPr id="19460" name="Text Box 4"/>
          <p:cNvSpPr txBox="1">
            <a:spLocks noChangeArrowheads="1"/>
          </p:cNvSpPr>
          <p:nvPr/>
        </p:nvSpPr>
        <p:spPr bwMode="auto">
          <a:xfrm>
            <a:off x="6588125" y="3933825"/>
            <a:ext cx="43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dirty="0" smtClean="0">
              <a:solidFill>
                <a:srgbClr val="000000"/>
              </a:solidFill>
            </a:endParaRPr>
          </a:p>
        </p:txBody>
      </p:sp>
      <p:sp>
        <p:nvSpPr>
          <p:cNvPr id="19461" name="Text Box 5"/>
          <p:cNvSpPr txBox="1">
            <a:spLocks noChangeArrowheads="1"/>
          </p:cNvSpPr>
          <p:nvPr/>
        </p:nvSpPr>
        <p:spPr bwMode="auto">
          <a:xfrm>
            <a:off x="3059113" y="5589588"/>
            <a:ext cx="5762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dirty="0" smtClean="0">
              <a:solidFill>
                <a:srgbClr val="000000"/>
              </a:solidFill>
            </a:endParaRPr>
          </a:p>
        </p:txBody>
      </p:sp>
      <p:pic>
        <p:nvPicPr>
          <p:cNvPr id="19463" name="Picture 7" descr="lea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8350" y="549275"/>
            <a:ext cx="50482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5" y="260350"/>
            <a:ext cx="504825"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8" name="Rectangle 12"/>
          <p:cNvSpPr>
            <a:spLocks noChangeArrowheads="1"/>
          </p:cNvSpPr>
          <p:nvPr/>
        </p:nvSpPr>
        <p:spPr bwMode="auto">
          <a:xfrm>
            <a:off x="0" y="981075"/>
            <a:ext cx="8997950" cy="542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en-US" sz="3200" dirty="0" smtClean="0">
              <a:solidFill>
                <a:srgbClr val="000000"/>
              </a:solidFill>
              <a:latin typeface="Tahoma" pitchFamily="34" charset="0"/>
            </a:endParaRPr>
          </a:p>
        </p:txBody>
      </p:sp>
      <p:sp>
        <p:nvSpPr>
          <p:cNvPr id="19469" name="Text Box 13"/>
          <p:cNvSpPr txBox="1">
            <a:spLocks noChangeArrowheads="1"/>
          </p:cNvSpPr>
          <p:nvPr/>
        </p:nvSpPr>
        <p:spPr bwMode="auto">
          <a:xfrm>
            <a:off x="1187450" y="92075"/>
            <a:ext cx="72009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sz="5400" dirty="0" smtClean="0">
                <a:solidFill>
                  <a:srgbClr val="000000"/>
                </a:solidFill>
                <a:latin typeface="+mj-lt"/>
              </a:rPr>
              <a:t>Journal metrics</a:t>
            </a:r>
          </a:p>
        </p:txBody>
      </p:sp>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2712" y="3947393"/>
            <a:ext cx="2844000" cy="28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55650" y="1647398"/>
            <a:ext cx="7632700" cy="3416320"/>
          </a:xfrm>
          <a:prstGeom prst="rect">
            <a:avLst/>
          </a:prstGeom>
        </p:spPr>
        <p:txBody>
          <a:bodyPr wrap="square">
            <a:spAutoFit/>
          </a:bodyPr>
          <a:lstStyle/>
          <a:p>
            <a:pPr marL="342900" indent="-342900">
              <a:buFont typeface="Arial" pitchFamily="34" charset="0"/>
              <a:buChar char="•"/>
            </a:pPr>
            <a:r>
              <a:rPr lang="en-ZA" sz="2400" dirty="0"/>
              <a:t>Journal metrics </a:t>
            </a:r>
            <a:r>
              <a:rPr lang="en-ZA" sz="2400" dirty="0" smtClean="0"/>
              <a:t>use citation analysis to </a:t>
            </a:r>
          </a:p>
          <a:p>
            <a:pPr marL="914400" lvl="1" indent="-457200">
              <a:buFont typeface="Courier New" pitchFamily="49" charset="0"/>
              <a:buChar char="o"/>
            </a:pPr>
            <a:r>
              <a:rPr lang="en-ZA" sz="2400" dirty="0" smtClean="0"/>
              <a:t>measure </a:t>
            </a:r>
            <a:r>
              <a:rPr lang="en-ZA" sz="2400" dirty="0"/>
              <a:t>the performance </a:t>
            </a:r>
            <a:r>
              <a:rPr lang="en-ZA" sz="2400" dirty="0" smtClean="0"/>
              <a:t>of </a:t>
            </a:r>
            <a:r>
              <a:rPr lang="en-ZA" sz="2400" dirty="0"/>
              <a:t>scholarly </a:t>
            </a:r>
            <a:r>
              <a:rPr lang="en-ZA" sz="2400" dirty="0" smtClean="0"/>
              <a:t>journals</a:t>
            </a:r>
          </a:p>
          <a:p>
            <a:pPr marL="914400" lvl="1" indent="-457200">
              <a:buFont typeface="Courier New" pitchFamily="49" charset="0"/>
              <a:buChar char="o"/>
            </a:pPr>
            <a:r>
              <a:rPr lang="en-ZA" sz="2400" dirty="0" smtClean="0"/>
              <a:t>provide rankings of journals </a:t>
            </a:r>
          </a:p>
          <a:p>
            <a:pPr marL="914400" lvl="1" indent="-457200">
              <a:buFont typeface="Arial" pitchFamily="34" charset="0"/>
              <a:buChar char="•"/>
            </a:pPr>
            <a:endParaRPr lang="en-ZA" sz="2400" dirty="0"/>
          </a:p>
          <a:p>
            <a:pPr marL="342900" indent="-342900">
              <a:buFont typeface="Arial" pitchFamily="34" charset="0"/>
              <a:buChar char="•"/>
            </a:pPr>
            <a:r>
              <a:rPr lang="en-ZA" sz="2400" dirty="0" smtClean="0"/>
              <a:t>A </a:t>
            </a:r>
            <a:r>
              <a:rPr lang="en-ZA" sz="2400" dirty="0"/>
              <a:t>citation to a paper is a form of </a:t>
            </a:r>
            <a:r>
              <a:rPr lang="en-ZA" sz="2400" dirty="0" smtClean="0"/>
              <a:t>endorsement and ultimately expresses significance</a:t>
            </a:r>
          </a:p>
          <a:p>
            <a:pPr marL="342900" indent="-342900">
              <a:buFont typeface="Arial" pitchFamily="34" charset="0"/>
              <a:buChar char="•"/>
            </a:pPr>
            <a:r>
              <a:rPr lang="en-ZA" sz="2400" dirty="0"/>
              <a:t/>
            </a:r>
            <a:br>
              <a:rPr lang="en-ZA" sz="2400" dirty="0"/>
            </a:br>
            <a:r>
              <a:rPr lang="en-ZA" sz="2400" dirty="0" smtClean="0"/>
              <a:t>Various metrics use different methods and offer</a:t>
            </a:r>
            <a:br>
              <a:rPr lang="en-ZA" sz="2400" dirty="0" smtClean="0"/>
            </a:br>
            <a:r>
              <a:rPr lang="en-ZA" sz="2400" dirty="0" smtClean="0"/>
              <a:t>different perspectives</a:t>
            </a:r>
            <a:endParaRPr lang="en-ZA" sz="2400" dirty="0"/>
          </a:p>
        </p:txBody>
      </p:sp>
    </p:spTree>
    <p:extLst>
      <p:ext uri="{BB962C8B-B14F-4D97-AF65-F5344CB8AC3E}">
        <p14:creationId xmlns:p14="http://schemas.microsoft.com/office/powerpoint/2010/main" val="267480306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Line 2"/>
          <p:cNvSpPr>
            <a:spLocks noChangeShapeType="1"/>
          </p:cNvSpPr>
          <p:nvPr/>
        </p:nvSpPr>
        <p:spPr bwMode="auto">
          <a:xfrm>
            <a:off x="755650" y="836613"/>
            <a:ext cx="7704138" cy="0"/>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ZA" sz="5400" dirty="0" smtClean="0">
              <a:solidFill>
                <a:srgbClr val="000000"/>
              </a:solidFill>
              <a:latin typeface="Verdana" pitchFamily="34" charset="0"/>
            </a:endParaRPr>
          </a:p>
        </p:txBody>
      </p:sp>
      <p:sp>
        <p:nvSpPr>
          <p:cNvPr id="19460" name="Text Box 4"/>
          <p:cNvSpPr txBox="1">
            <a:spLocks noChangeArrowheads="1"/>
          </p:cNvSpPr>
          <p:nvPr/>
        </p:nvSpPr>
        <p:spPr bwMode="auto">
          <a:xfrm>
            <a:off x="6588125" y="3933825"/>
            <a:ext cx="43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dirty="0" smtClean="0">
              <a:solidFill>
                <a:srgbClr val="000000"/>
              </a:solidFill>
            </a:endParaRPr>
          </a:p>
        </p:txBody>
      </p:sp>
      <p:sp>
        <p:nvSpPr>
          <p:cNvPr id="19461" name="Text Box 5"/>
          <p:cNvSpPr txBox="1">
            <a:spLocks noChangeArrowheads="1"/>
          </p:cNvSpPr>
          <p:nvPr/>
        </p:nvSpPr>
        <p:spPr bwMode="auto">
          <a:xfrm>
            <a:off x="3059113" y="5589588"/>
            <a:ext cx="5762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dirty="0" smtClean="0">
              <a:solidFill>
                <a:srgbClr val="000000"/>
              </a:solidFill>
            </a:endParaRPr>
          </a:p>
        </p:txBody>
      </p:sp>
      <p:pic>
        <p:nvPicPr>
          <p:cNvPr id="19463" name="Picture 7" descr="lea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8350" y="549275"/>
            <a:ext cx="50482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5" y="260350"/>
            <a:ext cx="504825"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8" name="Rectangle 12"/>
          <p:cNvSpPr>
            <a:spLocks noChangeArrowheads="1"/>
          </p:cNvSpPr>
          <p:nvPr/>
        </p:nvSpPr>
        <p:spPr bwMode="auto">
          <a:xfrm>
            <a:off x="0" y="981075"/>
            <a:ext cx="8997950" cy="542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en-US" sz="3200" dirty="0" smtClean="0">
              <a:solidFill>
                <a:srgbClr val="000000"/>
              </a:solidFill>
              <a:latin typeface="Tahoma" pitchFamily="34" charset="0"/>
            </a:endParaRPr>
          </a:p>
        </p:txBody>
      </p:sp>
      <p:sp>
        <p:nvSpPr>
          <p:cNvPr id="19469" name="Text Box 13"/>
          <p:cNvSpPr txBox="1">
            <a:spLocks noChangeArrowheads="1"/>
          </p:cNvSpPr>
          <p:nvPr/>
        </p:nvSpPr>
        <p:spPr bwMode="auto">
          <a:xfrm>
            <a:off x="971599" y="86022"/>
            <a:ext cx="792157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sz="5400" dirty="0" smtClean="0">
                <a:solidFill>
                  <a:srgbClr val="000000"/>
                </a:solidFill>
                <a:latin typeface="+mj-lt"/>
              </a:rPr>
              <a:t>Data sources for metrics</a:t>
            </a:r>
          </a:p>
        </p:txBody>
      </p:sp>
      <p:sp>
        <p:nvSpPr>
          <p:cNvPr id="3" name="Rectangle 2"/>
          <p:cNvSpPr/>
          <p:nvPr/>
        </p:nvSpPr>
        <p:spPr>
          <a:xfrm>
            <a:off x="755650" y="1647398"/>
            <a:ext cx="7632700" cy="2215991"/>
          </a:xfrm>
          <a:prstGeom prst="rect">
            <a:avLst/>
          </a:prstGeom>
        </p:spPr>
        <p:txBody>
          <a:bodyPr wrap="square">
            <a:spAutoFit/>
          </a:bodyPr>
          <a:lstStyle/>
          <a:p>
            <a:r>
              <a:rPr lang="en-ZA" sz="2400" dirty="0"/>
              <a:t>Three main sources exist for citation analysis</a:t>
            </a:r>
            <a:r>
              <a:rPr lang="en-ZA" sz="2400" dirty="0" smtClean="0"/>
              <a:t>:</a:t>
            </a:r>
          </a:p>
          <a:p>
            <a:endParaRPr lang="en-ZA" sz="2400" dirty="0"/>
          </a:p>
          <a:p>
            <a:pPr marL="800100" lvl="1" indent="-342900">
              <a:buFont typeface="Arial" pitchFamily="34" charset="0"/>
              <a:buChar char="•"/>
            </a:pPr>
            <a:r>
              <a:rPr lang="en-ZA" sz="2400" dirty="0"/>
              <a:t>Thomson Reuters </a:t>
            </a:r>
            <a:r>
              <a:rPr lang="en-ZA" sz="2400" u="sng" dirty="0"/>
              <a:t>Web of Science</a:t>
            </a:r>
            <a:endParaRPr lang="en-ZA" sz="2400" dirty="0"/>
          </a:p>
          <a:p>
            <a:pPr marL="800100" lvl="1" indent="-342900">
              <a:buFont typeface="Arial" pitchFamily="34" charset="0"/>
              <a:buChar char="•"/>
            </a:pPr>
            <a:r>
              <a:rPr lang="en-ZA" sz="2400" dirty="0"/>
              <a:t>Elsevier’s </a:t>
            </a:r>
            <a:r>
              <a:rPr lang="en-ZA" sz="2400" u="sng" dirty="0"/>
              <a:t>Scopus</a:t>
            </a:r>
            <a:endParaRPr lang="en-ZA" sz="2400" dirty="0"/>
          </a:p>
          <a:p>
            <a:pPr marL="800100" lvl="1" indent="-342900">
              <a:buFont typeface="Arial" pitchFamily="34" charset="0"/>
              <a:buChar char="•"/>
            </a:pPr>
            <a:r>
              <a:rPr lang="en-ZA" sz="2400" dirty="0"/>
              <a:t>Google Scholar</a:t>
            </a:r>
          </a:p>
          <a:p>
            <a:r>
              <a:rPr lang="en-ZA" dirty="0"/>
              <a:t> </a:t>
            </a:r>
            <a:endParaRPr lang="en-ZA" sz="1400" dirty="0"/>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9113" y="3847737"/>
            <a:ext cx="2736000" cy="2736000"/>
          </a:xfrm>
          <a:prstGeom prst="rect">
            <a:avLst/>
          </a:prstGeom>
          <a:noFill/>
          <a:ln w="317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6855" y="4437001"/>
            <a:ext cx="2304000" cy="1557472"/>
          </a:xfrm>
          <a:prstGeom prst="rect">
            <a:avLst/>
          </a:prstGeom>
          <a:noFill/>
          <a:ln w="9525">
            <a:solidFill>
              <a:schemeClr val="bg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0152" y="4596612"/>
            <a:ext cx="2857500" cy="1238250"/>
          </a:xfrm>
          <a:prstGeom prst="rect">
            <a:avLst/>
          </a:prstGeom>
          <a:noFill/>
          <a:ln w="9525">
            <a:solidFill>
              <a:schemeClr val="bg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947716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Line 2"/>
          <p:cNvSpPr>
            <a:spLocks noChangeShapeType="1"/>
          </p:cNvSpPr>
          <p:nvPr/>
        </p:nvSpPr>
        <p:spPr bwMode="auto">
          <a:xfrm>
            <a:off x="755650" y="836613"/>
            <a:ext cx="7704138" cy="0"/>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ZA" sz="5400" dirty="0" smtClean="0">
              <a:solidFill>
                <a:srgbClr val="000000"/>
              </a:solidFill>
              <a:latin typeface="Verdana" pitchFamily="34" charset="0"/>
            </a:endParaRPr>
          </a:p>
        </p:txBody>
      </p:sp>
      <p:sp>
        <p:nvSpPr>
          <p:cNvPr id="19460" name="Text Box 4"/>
          <p:cNvSpPr txBox="1">
            <a:spLocks noChangeArrowheads="1"/>
          </p:cNvSpPr>
          <p:nvPr/>
        </p:nvSpPr>
        <p:spPr bwMode="auto">
          <a:xfrm>
            <a:off x="6588125" y="3933825"/>
            <a:ext cx="43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dirty="0" smtClean="0">
              <a:solidFill>
                <a:srgbClr val="000000"/>
              </a:solidFill>
            </a:endParaRPr>
          </a:p>
        </p:txBody>
      </p:sp>
      <p:sp>
        <p:nvSpPr>
          <p:cNvPr id="19461" name="Text Box 5"/>
          <p:cNvSpPr txBox="1">
            <a:spLocks noChangeArrowheads="1"/>
          </p:cNvSpPr>
          <p:nvPr/>
        </p:nvSpPr>
        <p:spPr bwMode="auto">
          <a:xfrm>
            <a:off x="3059113" y="5589588"/>
            <a:ext cx="5762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dirty="0" smtClean="0">
              <a:solidFill>
                <a:srgbClr val="000000"/>
              </a:solidFill>
            </a:endParaRPr>
          </a:p>
        </p:txBody>
      </p:sp>
      <p:pic>
        <p:nvPicPr>
          <p:cNvPr id="19463" name="Picture 7" descr="lea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8350" y="549275"/>
            <a:ext cx="50482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5" y="260350"/>
            <a:ext cx="504825"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8" name="Rectangle 12"/>
          <p:cNvSpPr>
            <a:spLocks noChangeArrowheads="1"/>
          </p:cNvSpPr>
          <p:nvPr/>
        </p:nvSpPr>
        <p:spPr bwMode="auto">
          <a:xfrm>
            <a:off x="0" y="981075"/>
            <a:ext cx="8997950" cy="542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en-US" sz="3200" dirty="0" smtClean="0">
              <a:solidFill>
                <a:srgbClr val="000000"/>
              </a:solidFill>
              <a:latin typeface="Tahoma" pitchFamily="34" charset="0"/>
            </a:endParaRPr>
          </a:p>
        </p:txBody>
      </p:sp>
      <p:sp>
        <p:nvSpPr>
          <p:cNvPr id="19469" name="Text Box 13"/>
          <p:cNvSpPr txBox="1">
            <a:spLocks noChangeArrowheads="1"/>
          </p:cNvSpPr>
          <p:nvPr/>
        </p:nvSpPr>
        <p:spPr bwMode="auto">
          <a:xfrm>
            <a:off x="981844" y="87610"/>
            <a:ext cx="74167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sz="5400" dirty="0" smtClean="0">
                <a:solidFill>
                  <a:srgbClr val="000000"/>
                </a:solidFill>
                <a:latin typeface="+mj-lt"/>
              </a:rPr>
              <a:t>Journal Impact factor</a:t>
            </a:r>
          </a:p>
        </p:txBody>
      </p:sp>
      <p:sp>
        <p:nvSpPr>
          <p:cNvPr id="3" name="Rectangle 2"/>
          <p:cNvSpPr/>
          <p:nvPr/>
        </p:nvSpPr>
        <p:spPr>
          <a:xfrm>
            <a:off x="739676" y="1647398"/>
            <a:ext cx="7901086" cy="2677656"/>
          </a:xfrm>
          <a:prstGeom prst="rect">
            <a:avLst/>
          </a:prstGeom>
        </p:spPr>
        <p:txBody>
          <a:bodyPr wrap="square">
            <a:spAutoFit/>
          </a:bodyPr>
          <a:lstStyle/>
          <a:p>
            <a:pPr marL="342900" indent="-342900">
              <a:buFont typeface="Arial" pitchFamily="34" charset="0"/>
              <a:buChar char="•"/>
            </a:pPr>
            <a:r>
              <a:rPr lang="en-ZA" sz="2400" dirty="0" smtClean="0"/>
              <a:t>Developed by ISI (now Thompson Reuters) in 1960’s</a:t>
            </a:r>
          </a:p>
          <a:p>
            <a:pPr marL="342900" indent="-342900">
              <a:buFont typeface="Arial" pitchFamily="34" charset="0"/>
              <a:buChar char="•"/>
            </a:pPr>
            <a:r>
              <a:rPr lang="en-ZA" sz="2400" dirty="0" smtClean="0"/>
              <a:t>Also known as JIF (Journal Impact Factor)</a:t>
            </a:r>
          </a:p>
          <a:p>
            <a:pPr marL="342900" indent="-342900">
              <a:buFont typeface="Arial" pitchFamily="34" charset="0"/>
              <a:buChar char="•"/>
            </a:pPr>
            <a:r>
              <a:rPr lang="en-ZA" sz="2400" dirty="0" smtClean="0"/>
              <a:t>Most well-known journal metric, most notorious</a:t>
            </a:r>
            <a:endParaRPr lang="en-ZA" sz="2400" dirty="0"/>
          </a:p>
          <a:p>
            <a:pPr marL="342900" indent="-342900">
              <a:buFont typeface="Arial" pitchFamily="34" charset="0"/>
              <a:buChar char="•"/>
            </a:pPr>
            <a:r>
              <a:rPr lang="en-ZA" sz="2400" dirty="0" smtClean="0"/>
              <a:t>Represents </a:t>
            </a:r>
            <a:r>
              <a:rPr lang="en-ZA" sz="2400" dirty="0"/>
              <a:t>the impact a journal has in relation to other journals in a specific </a:t>
            </a:r>
            <a:r>
              <a:rPr lang="en-ZA" sz="2400" dirty="0" smtClean="0"/>
              <a:t>field</a:t>
            </a:r>
          </a:p>
          <a:p>
            <a:pPr marL="342900" indent="-342900">
              <a:buFont typeface="Arial" pitchFamily="34" charset="0"/>
              <a:buChar char="•"/>
            </a:pPr>
            <a:r>
              <a:rPr lang="en-ZA" sz="2400" dirty="0" smtClean="0"/>
              <a:t>Measures the </a:t>
            </a:r>
            <a:r>
              <a:rPr lang="en-ZA" sz="2400" dirty="0"/>
              <a:t>frequency with which the average article in </a:t>
            </a:r>
            <a:r>
              <a:rPr lang="en-ZA" sz="2400" dirty="0" smtClean="0"/>
              <a:t>a journal </a:t>
            </a:r>
            <a:r>
              <a:rPr lang="en-ZA" sz="2400" dirty="0"/>
              <a:t>has been cited </a:t>
            </a:r>
            <a:r>
              <a:rPr lang="en-ZA" sz="2400" dirty="0" smtClean="0"/>
              <a:t>in</a:t>
            </a:r>
            <a:endParaRPr lang="en-ZA" sz="2400" dirty="0"/>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168" y="3933825"/>
            <a:ext cx="2734595" cy="28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55650" y="4221088"/>
            <a:ext cx="4896544" cy="830997"/>
          </a:xfrm>
          <a:prstGeom prst="rect">
            <a:avLst/>
          </a:prstGeom>
          <a:noFill/>
        </p:spPr>
        <p:txBody>
          <a:bodyPr wrap="square" rtlCol="0">
            <a:spAutoFit/>
          </a:bodyPr>
          <a:lstStyle/>
          <a:p>
            <a:r>
              <a:rPr lang="en-ZA" sz="2400" dirty="0" smtClean="0"/>
              <a:t>    </a:t>
            </a:r>
            <a:r>
              <a:rPr lang="en-ZA" sz="2400" dirty="0"/>
              <a:t>particular </a:t>
            </a:r>
            <a:r>
              <a:rPr lang="en-ZA" sz="2400" dirty="0" smtClean="0"/>
              <a:t>year</a:t>
            </a:r>
          </a:p>
          <a:p>
            <a:pPr marL="285750" indent="-285750">
              <a:buFont typeface="Arial" pitchFamily="34" charset="0"/>
              <a:buChar char="•"/>
            </a:pPr>
            <a:r>
              <a:rPr lang="en-ZA" sz="2400" dirty="0" smtClean="0"/>
              <a:t>Despite </a:t>
            </a:r>
            <a:r>
              <a:rPr lang="en-ZA" sz="2400" dirty="0"/>
              <a:t>criticism, widely used </a:t>
            </a:r>
          </a:p>
        </p:txBody>
      </p:sp>
    </p:spTree>
    <p:extLst>
      <p:ext uri="{BB962C8B-B14F-4D97-AF65-F5344CB8AC3E}">
        <p14:creationId xmlns:p14="http://schemas.microsoft.com/office/powerpoint/2010/main" val="93477349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Line 2"/>
          <p:cNvSpPr>
            <a:spLocks noChangeShapeType="1"/>
          </p:cNvSpPr>
          <p:nvPr/>
        </p:nvSpPr>
        <p:spPr bwMode="auto">
          <a:xfrm>
            <a:off x="755650" y="836613"/>
            <a:ext cx="7704138" cy="0"/>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ZA" sz="5400" dirty="0" smtClean="0">
              <a:solidFill>
                <a:srgbClr val="000000"/>
              </a:solidFill>
              <a:latin typeface="Verdana" pitchFamily="34" charset="0"/>
            </a:endParaRPr>
          </a:p>
        </p:txBody>
      </p:sp>
      <p:sp>
        <p:nvSpPr>
          <p:cNvPr id="19460" name="Text Box 4"/>
          <p:cNvSpPr txBox="1">
            <a:spLocks noChangeArrowheads="1"/>
          </p:cNvSpPr>
          <p:nvPr/>
        </p:nvSpPr>
        <p:spPr bwMode="auto">
          <a:xfrm>
            <a:off x="6588125" y="3933825"/>
            <a:ext cx="43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dirty="0" smtClean="0">
              <a:solidFill>
                <a:srgbClr val="000000"/>
              </a:solidFill>
            </a:endParaRPr>
          </a:p>
        </p:txBody>
      </p:sp>
      <p:sp>
        <p:nvSpPr>
          <p:cNvPr id="19461" name="Text Box 5"/>
          <p:cNvSpPr txBox="1">
            <a:spLocks noChangeArrowheads="1"/>
          </p:cNvSpPr>
          <p:nvPr/>
        </p:nvSpPr>
        <p:spPr bwMode="auto">
          <a:xfrm>
            <a:off x="3059113" y="5589588"/>
            <a:ext cx="5762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dirty="0" smtClean="0">
              <a:solidFill>
                <a:srgbClr val="000000"/>
              </a:solidFill>
            </a:endParaRPr>
          </a:p>
        </p:txBody>
      </p:sp>
      <p:pic>
        <p:nvPicPr>
          <p:cNvPr id="19463" name="Picture 7" descr="lea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8350" y="549275"/>
            <a:ext cx="50482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5" y="260350"/>
            <a:ext cx="504825"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8" name="Rectangle 12"/>
          <p:cNvSpPr>
            <a:spLocks noChangeArrowheads="1"/>
          </p:cNvSpPr>
          <p:nvPr/>
        </p:nvSpPr>
        <p:spPr bwMode="auto">
          <a:xfrm>
            <a:off x="0" y="981075"/>
            <a:ext cx="8997950" cy="542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en-US" sz="3200" dirty="0" smtClean="0">
              <a:solidFill>
                <a:srgbClr val="000000"/>
              </a:solidFill>
              <a:latin typeface="Tahoma" pitchFamily="34" charset="0"/>
            </a:endParaRPr>
          </a:p>
        </p:txBody>
      </p:sp>
      <p:sp>
        <p:nvSpPr>
          <p:cNvPr id="19469" name="Text Box 13"/>
          <p:cNvSpPr txBox="1">
            <a:spLocks noChangeArrowheads="1"/>
          </p:cNvSpPr>
          <p:nvPr/>
        </p:nvSpPr>
        <p:spPr bwMode="auto">
          <a:xfrm>
            <a:off x="1187450" y="86022"/>
            <a:ext cx="79565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r>
              <a:rPr lang="en-ZA" sz="5400" dirty="0"/>
              <a:t>J</a:t>
            </a:r>
            <a:r>
              <a:rPr lang="en-ZA" sz="5400" dirty="0" smtClean="0"/>
              <a:t>IF formula </a:t>
            </a:r>
            <a:endParaRPr lang="en-ZA" sz="5400" dirty="0"/>
          </a:p>
        </p:txBody>
      </p:sp>
      <p:sp>
        <p:nvSpPr>
          <p:cNvPr id="3" name="Rectangle 2"/>
          <p:cNvSpPr/>
          <p:nvPr/>
        </p:nvSpPr>
        <p:spPr>
          <a:xfrm>
            <a:off x="755650" y="1647398"/>
            <a:ext cx="7632700" cy="3662541"/>
          </a:xfrm>
          <a:prstGeom prst="rect">
            <a:avLst/>
          </a:prstGeom>
        </p:spPr>
        <p:txBody>
          <a:bodyPr wrap="square">
            <a:spAutoFit/>
          </a:bodyPr>
          <a:lstStyle/>
          <a:p>
            <a:r>
              <a:rPr lang="en-ZA" sz="2400" dirty="0"/>
              <a:t>The calculation of the impact of a journal is based on the </a:t>
            </a:r>
            <a:r>
              <a:rPr lang="en-ZA" sz="2400" dirty="0">
                <a:solidFill>
                  <a:srgbClr val="008000"/>
                </a:solidFill>
              </a:rPr>
              <a:t>average number of times the articles of a journal is cited in a two year period</a:t>
            </a:r>
          </a:p>
          <a:p>
            <a:endParaRPr lang="en-US" sz="2400" dirty="0" smtClean="0"/>
          </a:p>
          <a:p>
            <a:r>
              <a:rPr lang="en-US" sz="2400" dirty="0" smtClean="0"/>
              <a:t>E.g., the 2011 Impact factor for the journal </a:t>
            </a:r>
            <a:r>
              <a:rPr lang="en-US" sz="2400" i="1" dirty="0" smtClean="0"/>
              <a:t>Cell</a:t>
            </a:r>
            <a:r>
              <a:rPr lang="en-US" sz="2400" dirty="0" smtClean="0"/>
              <a:t> = </a:t>
            </a:r>
            <a:br>
              <a:rPr lang="en-US" sz="2400" dirty="0" smtClean="0"/>
            </a:br>
            <a:endParaRPr lang="en-ZA" sz="2400" dirty="0" smtClean="0"/>
          </a:p>
          <a:p>
            <a:pPr algn="ctr"/>
            <a:r>
              <a:rPr lang="en-US" sz="2000" dirty="0" smtClean="0">
                <a:solidFill>
                  <a:srgbClr val="008000"/>
                </a:solidFill>
              </a:rPr>
              <a:t>Number of times cited during 2009 &amp; 2010</a:t>
            </a:r>
            <a:br>
              <a:rPr lang="en-US" sz="2000" dirty="0" smtClean="0">
                <a:solidFill>
                  <a:srgbClr val="008000"/>
                </a:solidFill>
              </a:rPr>
            </a:br>
            <a:r>
              <a:rPr lang="en-US" sz="2400" dirty="0" smtClean="0">
                <a:solidFill>
                  <a:srgbClr val="008000"/>
                </a:solidFill>
              </a:rPr>
              <a:t>     –––––––––––––––––––––––––––––––––––––</a:t>
            </a:r>
            <a:br>
              <a:rPr lang="en-US" sz="2400" dirty="0" smtClean="0">
                <a:solidFill>
                  <a:srgbClr val="008000"/>
                </a:solidFill>
              </a:rPr>
            </a:br>
            <a:r>
              <a:rPr lang="en-US" sz="2000" dirty="0" smtClean="0">
                <a:solidFill>
                  <a:srgbClr val="008000"/>
                </a:solidFill>
              </a:rPr>
              <a:t>Number of  articles 2009 &amp; 2010</a:t>
            </a:r>
          </a:p>
          <a:p>
            <a:pPr algn="ctr"/>
            <a:r>
              <a:rPr lang="en-ZA" sz="2400" b="1" dirty="0" smtClean="0">
                <a:solidFill>
                  <a:srgbClr val="008000"/>
                </a:solidFill>
              </a:rPr>
              <a:t>= 32.403 </a:t>
            </a:r>
          </a:p>
        </p:txBody>
      </p:sp>
      <p:sp>
        <p:nvSpPr>
          <p:cNvPr id="4" name="TextBox 3"/>
          <p:cNvSpPr txBox="1"/>
          <p:nvPr/>
        </p:nvSpPr>
        <p:spPr>
          <a:xfrm>
            <a:off x="107504" y="5309939"/>
            <a:ext cx="5184576" cy="1477328"/>
          </a:xfrm>
          <a:prstGeom prst="rect">
            <a:avLst/>
          </a:prstGeom>
          <a:ln>
            <a:solidFill>
              <a:schemeClr val="bg2"/>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ZA" sz="2400" dirty="0" smtClean="0"/>
              <a:t>Based </a:t>
            </a:r>
            <a:r>
              <a:rPr lang="en-ZA" sz="2400" dirty="0"/>
              <a:t>on research articles and </a:t>
            </a:r>
            <a:r>
              <a:rPr lang="en-ZA" sz="2400" dirty="0" smtClean="0"/>
              <a:t>reviews only  </a:t>
            </a:r>
            <a:r>
              <a:rPr lang="en-ZA" sz="2400" dirty="0"/>
              <a:t>– not news articles, commentary, etc.</a:t>
            </a:r>
          </a:p>
          <a:p>
            <a:endParaRPr lang="en-ZA" dirty="0"/>
          </a:p>
        </p:txBody>
      </p:sp>
      <p:pic>
        <p:nvPicPr>
          <p:cNvPr id="1024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8495" y="3933825"/>
            <a:ext cx="28575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159572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Line 2"/>
          <p:cNvSpPr>
            <a:spLocks noChangeShapeType="1"/>
          </p:cNvSpPr>
          <p:nvPr/>
        </p:nvSpPr>
        <p:spPr bwMode="auto">
          <a:xfrm>
            <a:off x="755650" y="836613"/>
            <a:ext cx="7704138" cy="0"/>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ZA" sz="5400" dirty="0" smtClean="0">
              <a:solidFill>
                <a:srgbClr val="000000"/>
              </a:solidFill>
              <a:latin typeface="Verdana" pitchFamily="34" charset="0"/>
            </a:endParaRPr>
          </a:p>
        </p:txBody>
      </p:sp>
      <p:sp>
        <p:nvSpPr>
          <p:cNvPr id="19460" name="Text Box 4"/>
          <p:cNvSpPr txBox="1">
            <a:spLocks noChangeArrowheads="1"/>
          </p:cNvSpPr>
          <p:nvPr/>
        </p:nvSpPr>
        <p:spPr bwMode="auto">
          <a:xfrm>
            <a:off x="6588125" y="3933825"/>
            <a:ext cx="43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dirty="0" smtClean="0">
              <a:solidFill>
                <a:srgbClr val="000000"/>
              </a:solidFill>
            </a:endParaRPr>
          </a:p>
        </p:txBody>
      </p:sp>
      <p:sp>
        <p:nvSpPr>
          <p:cNvPr id="19461" name="Text Box 5"/>
          <p:cNvSpPr txBox="1">
            <a:spLocks noChangeArrowheads="1"/>
          </p:cNvSpPr>
          <p:nvPr/>
        </p:nvSpPr>
        <p:spPr bwMode="auto">
          <a:xfrm>
            <a:off x="3059113" y="5589588"/>
            <a:ext cx="5762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dirty="0" smtClean="0">
              <a:solidFill>
                <a:srgbClr val="000000"/>
              </a:solidFill>
            </a:endParaRPr>
          </a:p>
        </p:txBody>
      </p:sp>
      <p:pic>
        <p:nvPicPr>
          <p:cNvPr id="19463" name="Picture 7" descr="lea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8350" y="549275"/>
            <a:ext cx="50482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5" y="260350"/>
            <a:ext cx="504825"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8" name="Rectangle 12"/>
          <p:cNvSpPr>
            <a:spLocks noChangeArrowheads="1"/>
          </p:cNvSpPr>
          <p:nvPr/>
        </p:nvSpPr>
        <p:spPr bwMode="auto">
          <a:xfrm>
            <a:off x="0" y="981075"/>
            <a:ext cx="8997950" cy="542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en-US" sz="3200" dirty="0" smtClean="0">
              <a:solidFill>
                <a:srgbClr val="000000"/>
              </a:solidFill>
              <a:latin typeface="Tahoma" pitchFamily="34" charset="0"/>
            </a:endParaRPr>
          </a:p>
        </p:txBody>
      </p:sp>
      <p:sp>
        <p:nvSpPr>
          <p:cNvPr id="19469" name="Text Box 13"/>
          <p:cNvSpPr txBox="1">
            <a:spLocks noChangeArrowheads="1"/>
          </p:cNvSpPr>
          <p:nvPr/>
        </p:nvSpPr>
        <p:spPr bwMode="auto">
          <a:xfrm>
            <a:off x="1187450" y="87610"/>
            <a:ext cx="79565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r>
              <a:rPr lang="en-ZA" sz="5400" dirty="0" smtClean="0">
                <a:latin typeface="+mj-lt"/>
              </a:rPr>
              <a:t>Criticism of JIF</a:t>
            </a:r>
            <a:endParaRPr lang="en-ZA" sz="5400" dirty="0">
              <a:latin typeface="+mj-lt"/>
            </a:endParaRPr>
          </a:p>
        </p:txBody>
      </p:sp>
      <p:pic>
        <p:nvPicPr>
          <p:cNvPr id="1126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7650" y="3605718"/>
            <a:ext cx="2877291" cy="29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55650" y="1647398"/>
            <a:ext cx="6480646" cy="3416320"/>
          </a:xfrm>
          <a:prstGeom prst="rect">
            <a:avLst/>
          </a:prstGeom>
        </p:spPr>
        <p:txBody>
          <a:bodyPr wrap="square">
            <a:spAutoFit/>
          </a:bodyPr>
          <a:lstStyle/>
          <a:p>
            <a:pPr marL="285750" indent="-285750">
              <a:buFont typeface="Arial" pitchFamily="34" charset="0"/>
              <a:buChar char="•"/>
            </a:pPr>
            <a:r>
              <a:rPr lang="en-US" sz="2400" dirty="0" smtClean="0"/>
              <a:t>Cannot compare across subject fields</a:t>
            </a:r>
          </a:p>
          <a:p>
            <a:pPr marL="285750" indent="-285750">
              <a:buFont typeface="Arial" pitchFamily="34" charset="0"/>
              <a:buChar char="•"/>
            </a:pPr>
            <a:r>
              <a:rPr lang="en-US" sz="2400" dirty="0" smtClean="0"/>
              <a:t>Limited subset of journals </a:t>
            </a:r>
          </a:p>
          <a:p>
            <a:pPr marL="285750" indent="-285750">
              <a:buFont typeface="Arial" pitchFamily="34" charset="0"/>
              <a:buChar char="•"/>
            </a:pPr>
            <a:r>
              <a:rPr lang="en-US" sz="2400" dirty="0" smtClean="0"/>
              <a:t>Biased toward English</a:t>
            </a:r>
            <a:endParaRPr lang="en-ZA" sz="2400" dirty="0" smtClean="0"/>
          </a:p>
          <a:p>
            <a:pPr marL="285750" indent="-285750">
              <a:buFont typeface="Arial" pitchFamily="34" charset="0"/>
              <a:buChar char="•"/>
            </a:pPr>
            <a:r>
              <a:rPr lang="en-US" sz="2400" dirty="0" smtClean="0"/>
              <a:t>Short (two year) snapshot</a:t>
            </a:r>
            <a:endParaRPr lang="en-ZA" sz="2400" dirty="0" smtClean="0"/>
          </a:p>
          <a:p>
            <a:pPr marL="285750" indent="-285750">
              <a:buFont typeface="Arial" pitchFamily="34" charset="0"/>
              <a:buChar char="•"/>
            </a:pPr>
            <a:r>
              <a:rPr lang="en-ZA" sz="2400" dirty="0"/>
              <a:t>Is an </a:t>
            </a:r>
            <a:r>
              <a:rPr lang="en-ZA" sz="2400" dirty="0" smtClean="0"/>
              <a:t>average</a:t>
            </a:r>
          </a:p>
          <a:p>
            <a:pPr marL="285750" indent="-285750">
              <a:buFont typeface="Arial" pitchFamily="34" charset="0"/>
              <a:buChar char="•"/>
            </a:pPr>
            <a:r>
              <a:rPr lang="en-ZA" sz="2400" dirty="0"/>
              <a:t>Includes self-citations</a:t>
            </a:r>
          </a:p>
          <a:p>
            <a:pPr marL="285750" indent="-285750">
              <a:buFont typeface="Arial" pitchFamily="34" charset="0"/>
              <a:buChar char="•"/>
            </a:pPr>
            <a:r>
              <a:rPr lang="en-ZA" sz="2400" dirty="0"/>
              <a:t>Only includes “citable” articles</a:t>
            </a:r>
          </a:p>
          <a:p>
            <a:pPr marL="285750" indent="-285750">
              <a:buFont typeface="Arial" pitchFamily="34" charset="0"/>
              <a:buChar char="•"/>
            </a:pPr>
            <a:r>
              <a:rPr lang="en-ZA" sz="2400" dirty="0"/>
              <a:t>Expensive</a:t>
            </a:r>
          </a:p>
          <a:p>
            <a:endParaRPr lang="en-ZA" sz="2400" dirty="0"/>
          </a:p>
        </p:txBody>
      </p:sp>
    </p:spTree>
    <p:extLst>
      <p:ext uri="{BB962C8B-B14F-4D97-AF65-F5344CB8AC3E}">
        <p14:creationId xmlns:p14="http://schemas.microsoft.com/office/powerpoint/2010/main" val="57182715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Line 2"/>
          <p:cNvSpPr>
            <a:spLocks noChangeShapeType="1"/>
          </p:cNvSpPr>
          <p:nvPr/>
        </p:nvSpPr>
        <p:spPr bwMode="auto">
          <a:xfrm>
            <a:off x="755650" y="836613"/>
            <a:ext cx="7704138" cy="0"/>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ZA" sz="5400" dirty="0" smtClean="0">
              <a:solidFill>
                <a:srgbClr val="000000"/>
              </a:solidFill>
              <a:latin typeface="Verdana" pitchFamily="34" charset="0"/>
            </a:endParaRPr>
          </a:p>
        </p:txBody>
      </p:sp>
      <p:sp>
        <p:nvSpPr>
          <p:cNvPr id="19460" name="Text Box 4"/>
          <p:cNvSpPr txBox="1">
            <a:spLocks noChangeArrowheads="1"/>
          </p:cNvSpPr>
          <p:nvPr/>
        </p:nvSpPr>
        <p:spPr bwMode="auto">
          <a:xfrm>
            <a:off x="6588125" y="3933825"/>
            <a:ext cx="43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dirty="0" smtClean="0">
              <a:solidFill>
                <a:srgbClr val="000000"/>
              </a:solidFill>
            </a:endParaRPr>
          </a:p>
        </p:txBody>
      </p:sp>
      <p:sp>
        <p:nvSpPr>
          <p:cNvPr id="19461" name="Text Box 5"/>
          <p:cNvSpPr txBox="1">
            <a:spLocks noChangeArrowheads="1"/>
          </p:cNvSpPr>
          <p:nvPr/>
        </p:nvSpPr>
        <p:spPr bwMode="auto">
          <a:xfrm>
            <a:off x="3059113" y="5589588"/>
            <a:ext cx="5762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dirty="0" smtClean="0">
              <a:solidFill>
                <a:srgbClr val="000000"/>
              </a:solidFill>
            </a:endParaRPr>
          </a:p>
        </p:txBody>
      </p:sp>
      <p:pic>
        <p:nvPicPr>
          <p:cNvPr id="19463" name="Picture 7" descr="lea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8350" y="549275"/>
            <a:ext cx="50482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5" y="260350"/>
            <a:ext cx="504825"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8" name="Rectangle 12"/>
          <p:cNvSpPr>
            <a:spLocks noChangeArrowheads="1"/>
          </p:cNvSpPr>
          <p:nvPr/>
        </p:nvSpPr>
        <p:spPr bwMode="auto">
          <a:xfrm>
            <a:off x="0" y="981075"/>
            <a:ext cx="8997950" cy="542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en-US" sz="3200" dirty="0" smtClean="0">
              <a:solidFill>
                <a:srgbClr val="000000"/>
              </a:solidFill>
              <a:latin typeface="Tahoma" pitchFamily="34" charset="0"/>
            </a:endParaRPr>
          </a:p>
        </p:txBody>
      </p:sp>
      <p:sp>
        <p:nvSpPr>
          <p:cNvPr id="19469" name="Text Box 13"/>
          <p:cNvSpPr txBox="1">
            <a:spLocks noChangeArrowheads="1"/>
          </p:cNvSpPr>
          <p:nvPr/>
        </p:nvSpPr>
        <p:spPr bwMode="auto">
          <a:xfrm>
            <a:off x="1187450" y="87610"/>
            <a:ext cx="79565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r>
              <a:rPr lang="en-ZA" sz="5400" dirty="0" smtClean="0">
                <a:latin typeface="+mj-lt"/>
              </a:rPr>
              <a:t>Different routes to </a:t>
            </a:r>
            <a:r>
              <a:rPr lang="en-ZA" sz="5400" dirty="0">
                <a:latin typeface="+mj-lt"/>
              </a:rPr>
              <a:t>J</a:t>
            </a:r>
            <a:r>
              <a:rPr lang="en-ZA" sz="5400" dirty="0" smtClean="0">
                <a:latin typeface="+mj-lt"/>
              </a:rPr>
              <a:t>IF</a:t>
            </a:r>
            <a:endParaRPr lang="en-ZA" sz="5400" dirty="0">
              <a:latin typeface="+mj-lt"/>
            </a:endParaRPr>
          </a:p>
        </p:txBody>
      </p:sp>
      <p:sp>
        <p:nvSpPr>
          <p:cNvPr id="3" name="Rectangle 2"/>
          <p:cNvSpPr/>
          <p:nvPr/>
        </p:nvSpPr>
        <p:spPr>
          <a:xfrm>
            <a:off x="814510" y="1807548"/>
            <a:ext cx="8496870" cy="4985980"/>
          </a:xfrm>
          <a:prstGeom prst="rect">
            <a:avLst/>
          </a:prstGeom>
        </p:spPr>
        <p:txBody>
          <a:bodyPr wrap="square">
            <a:spAutoFit/>
          </a:bodyPr>
          <a:lstStyle/>
          <a:p>
            <a:r>
              <a:rPr lang="en-ZA" sz="2400" dirty="0"/>
              <a:t>A few routes exist which lead to the Journal Citation Reports (JCR</a:t>
            </a:r>
            <a:r>
              <a:rPr lang="en-ZA" sz="2400" dirty="0" smtClean="0"/>
              <a:t>) where JIF is published annually</a:t>
            </a:r>
            <a:br>
              <a:rPr lang="en-ZA" sz="2400" dirty="0" smtClean="0"/>
            </a:br>
            <a:endParaRPr lang="en-ZA" sz="1200" dirty="0" smtClean="0"/>
          </a:p>
          <a:p>
            <a:pPr marL="342900" indent="-342900">
              <a:buFont typeface="Arial" pitchFamily="34" charset="0"/>
              <a:buChar char="•"/>
            </a:pPr>
            <a:r>
              <a:rPr lang="en-ZA" sz="2200" u="sng" dirty="0" smtClean="0">
                <a:hlinkClick r:id="rId5"/>
              </a:rPr>
              <a:t>Library homepage (library.sun.ac.za)</a:t>
            </a:r>
            <a:r>
              <a:rPr lang="en-ZA" sz="2200" dirty="0" smtClean="0">
                <a:hlinkClick r:id="rId5"/>
              </a:rPr>
              <a:t> </a:t>
            </a:r>
            <a:r>
              <a:rPr lang="en-ZA" sz="2200" dirty="0"/>
              <a:t>&gt; Search &gt; E-databases &gt; Journal Citation Reports.</a:t>
            </a:r>
          </a:p>
          <a:p>
            <a:pPr marL="342900" lvl="0" indent="-342900">
              <a:buFont typeface="Arial" pitchFamily="34" charset="0"/>
              <a:buChar char="•"/>
            </a:pPr>
            <a:r>
              <a:rPr lang="en-ZA" sz="2200" u="sng" dirty="0">
                <a:solidFill>
                  <a:srgbClr val="008000"/>
                </a:solidFill>
                <a:hlinkClick r:id="rId5"/>
              </a:rPr>
              <a:t>Library homepage</a:t>
            </a:r>
            <a:r>
              <a:rPr lang="en-ZA" sz="2200" dirty="0">
                <a:solidFill>
                  <a:srgbClr val="008000"/>
                </a:solidFill>
              </a:rPr>
              <a:t> </a:t>
            </a:r>
            <a:r>
              <a:rPr lang="en-ZA" sz="2200" dirty="0"/>
              <a:t>&gt; Subject guides &gt; Bibliometrics and citation analysis</a:t>
            </a:r>
          </a:p>
          <a:p>
            <a:pPr marL="342900" lvl="0" indent="-342900">
              <a:buFont typeface="Arial" pitchFamily="34" charset="0"/>
              <a:buChar char="•"/>
            </a:pPr>
            <a:r>
              <a:rPr lang="en-ZA" sz="2200" u="sng" dirty="0">
                <a:hlinkClick r:id="rId6"/>
              </a:rPr>
              <a:t>SU homepage</a:t>
            </a:r>
            <a:r>
              <a:rPr lang="en-ZA" sz="2200" dirty="0">
                <a:hlinkClick r:id="rId6"/>
              </a:rPr>
              <a:t> </a:t>
            </a:r>
            <a:r>
              <a:rPr lang="en-ZA" sz="2200" dirty="0"/>
              <a:t>&gt; Research and Innovation &gt; Division for Research Development &gt; Outputs and Accredited Journals &gt; Accredited journals</a:t>
            </a:r>
          </a:p>
          <a:p>
            <a:pPr marL="342900" lvl="0" indent="-342900">
              <a:buFont typeface="Arial" pitchFamily="34" charset="0"/>
              <a:buChar char="•"/>
            </a:pPr>
            <a:r>
              <a:rPr lang="en-ZA" sz="2200" dirty="0">
                <a:hlinkClick r:id="rId6"/>
              </a:rPr>
              <a:t>Library homepage </a:t>
            </a:r>
            <a:r>
              <a:rPr lang="en-ZA" sz="2200" dirty="0"/>
              <a:t>&gt; Search &gt; </a:t>
            </a:r>
            <a:r>
              <a:rPr lang="en-ZA" sz="2200" dirty="0" smtClean="0"/>
              <a:t>E-databases</a:t>
            </a:r>
            <a:br>
              <a:rPr lang="en-ZA" sz="2200" dirty="0" smtClean="0"/>
            </a:br>
            <a:r>
              <a:rPr lang="en-ZA" sz="2200" dirty="0" smtClean="0"/>
              <a:t>&gt; </a:t>
            </a:r>
            <a:r>
              <a:rPr lang="en-ZA" sz="2200" dirty="0"/>
              <a:t>Web of Science &gt; </a:t>
            </a:r>
            <a:r>
              <a:rPr lang="en-ZA" sz="2200" dirty="0" smtClean="0"/>
              <a:t>Additional resources</a:t>
            </a:r>
            <a:br>
              <a:rPr lang="en-ZA" sz="2200" dirty="0" smtClean="0"/>
            </a:br>
            <a:endParaRPr lang="en-ZA" sz="1200" dirty="0"/>
          </a:p>
          <a:p>
            <a:pPr marL="342900" indent="-342900">
              <a:buFont typeface="Arial" pitchFamily="34" charset="0"/>
              <a:buChar char="•"/>
            </a:pPr>
            <a:r>
              <a:rPr lang="en-ZA" sz="2400" dirty="0" smtClean="0"/>
              <a:t>Select </a:t>
            </a:r>
            <a:r>
              <a:rPr lang="en-ZA" sz="2400" u="sng" dirty="0"/>
              <a:t>JCR Science edition</a:t>
            </a:r>
          </a:p>
          <a:p>
            <a:pPr marL="342900" indent="-342900">
              <a:buFont typeface="Arial" pitchFamily="34" charset="0"/>
              <a:buChar char="•"/>
            </a:pPr>
            <a:r>
              <a:rPr lang="en-ZA" sz="2400" dirty="0" smtClean="0"/>
              <a:t>Find  </a:t>
            </a:r>
            <a:r>
              <a:rPr lang="en-ZA" sz="2400" dirty="0"/>
              <a:t>a journal, e.g</a:t>
            </a:r>
            <a:r>
              <a:rPr lang="en-ZA" sz="2400" dirty="0" smtClean="0"/>
              <a:t>.: “</a:t>
            </a:r>
            <a:r>
              <a:rPr lang="en-ZA" sz="2400" dirty="0"/>
              <a:t>Journal of </a:t>
            </a:r>
            <a:r>
              <a:rPr lang="en-ZA" sz="2400" dirty="0" smtClean="0"/>
              <a:t>Energy in </a:t>
            </a:r>
            <a:r>
              <a:rPr lang="en-ZA" sz="2400" dirty="0"/>
              <a:t>Southern Africa</a:t>
            </a:r>
            <a:r>
              <a:rPr lang="en-ZA" sz="2400" dirty="0" smtClean="0"/>
              <a:t>”.</a:t>
            </a:r>
            <a:endParaRPr lang="en-ZA" sz="2400" dirty="0"/>
          </a:p>
        </p:txBody>
      </p:sp>
    </p:spTree>
    <p:extLst>
      <p:ext uri="{BB962C8B-B14F-4D97-AF65-F5344CB8AC3E}">
        <p14:creationId xmlns:p14="http://schemas.microsoft.com/office/powerpoint/2010/main" val="162198025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Line 2"/>
          <p:cNvSpPr>
            <a:spLocks noChangeShapeType="1"/>
          </p:cNvSpPr>
          <p:nvPr/>
        </p:nvSpPr>
        <p:spPr bwMode="auto">
          <a:xfrm>
            <a:off x="755650" y="836613"/>
            <a:ext cx="7704138" cy="0"/>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ZA" sz="5400" dirty="0" smtClean="0">
              <a:solidFill>
                <a:srgbClr val="000000"/>
              </a:solidFill>
              <a:latin typeface="Verdana" pitchFamily="34" charset="0"/>
            </a:endParaRPr>
          </a:p>
        </p:txBody>
      </p:sp>
      <p:sp>
        <p:nvSpPr>
          <p:cNvPr id="19460" name="Text Box 4"/>
          <p:cNvSpPr txBox="1">
            <a:spLocks noChangeArrowheads="1"/>
          </p:cNvSpPr>
          <p:nvPr/>
        </p:nvSpPr>
        <p:spPr bwMode="auto">
          <a:xfrm>
            <a:off x="6588125" y="3933825"/>
            <a:ext cx="43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dirty="0" smtClean="0">
              <a:solidFill>
                <a:srgbClr val="000000"/>
              </a:solidFill>
            </a:endParaRPr>
          </a:p>
        </p:txBody>
      </p:sp>
      <p:sp>
        <p:nvSpPr>
          <p:cNvPr id="19461" name="Text Box 5"/>
          <p:cNvSpPr txBox="1">
            <a:spLocks noChangeArrowheads="1"/>
          </p:cNvSpPr>
          <p:nvPr/>
        </p:nvSpPr>
        <p:spPr bwMode="auto">
          <a:xfrm>
            <a:off x="3059113" y="5589588"/>
            <a:ext cx="5762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dirty="0" smtClean="0">
              <a:solidFill>
                <a:srgbClr val="000000"/>
              </a:solidFill>
            </a:endParaRPr>
          </a:p>
        </p:txBody>
      </p:sp>
      <p:pic>
        <p:nvPicPr>
          <p:cNvPr id="19463" name="Picture 7" descr="lea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8350" y="549275"/>
            <a:ext cx="50482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5" y="260350"/>
            <a:ext cx="504825"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8" name="Rectangle 12"/>
          <p:cNvSpPr>
            <a:spLocks noChangeArrowheads="1"/>
          </p:cNvSpPr>
          <p:nvPr/>
        </p:nvSpPr>
        <p:spPr bwMode="auto">
          <a:xfrm>
            <a:off x="0" y="981075"/>
            <a:ext cx="8997950" cy="542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en-US" sz="3200" dirty="0" smtClean="0">
              <a:solidFill>
                <a:srgbClr val="000000"/>
              </a:solidFill>
              <a:latin typeface="Tahoma" pitchFamily="34" charset="0"/>
            </a:endParaRPr>
          </a:p>
        </p:txBody>
      </p:sp>
      <p:sp>
        <p:nvSpPr>
          <p:cNvPr id="19469" name="Text Box 13"/>
          <p:cNvSpPr txBox="1">
            <a:spLocks noChangeArrowheads="1"/>
          </p:cNvSpPr>
          <p:nvPr/>
        </p:nvSpPr>
        <p:spPr bwMode="auto">
          <a:xfrm>
            <a:off x="1187450" y="0"/>
            <a:ext cx="79565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ZA" sz="5400" dirty="0" smtClean="0">
                <a:latin typeface="+mj-lt"/>
              </a:rPr>
              <a:t>Exercise</a:t>
            </a:r>
            <a:endParaRPr lang="en-ZA" sz="5400" dirty="0">
              <a:latin typeface="+mj-lt"/>
            </a:endParaRPr>
          </a:p>
        </p:txBody>
      </p:sp>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9442" y="2985120"/>
            <a:ext cx="2624558" cy="374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55650" y="1647398"/>
            <a:ext cx="7632700" cy="1938992"/>
          </a:xfrm>
          <a:prstGeom prst="rect">
            <a:avLst/>
          </a:prstGeom>
        </p:spPr>
        <p:txBody>
          <a:bodyPr wrap="square">
            <a:spAutoFit/>
          </a:bodyPr>
          <a:lstStyle/>
          <a:p>
            <a:pPr marL="457200" indent="-457200">
              <a:buFont typeface="+mj-lt"/>
              <a:buAutoNum type="arabicPeriod"/>
            </a:pPr>
            <a:r>
              <a:rPr lang="en-ZA" sz="2400" dirty="0" smtClean="0"/>
              <a:t>Provide </a:t>
            </a:r>
            <a:r>
              <a:rPr lang="en-ZA" sz="2400" dirty="0"/>
              <a:t>the </a:t>
            </a:r>
            <a:r>
              <a:rPr lang="en-ZA" sz="2400" dirty="0" smtClean="0"/>
              <a:t>Impact Factor </a:t>
            </a:r>
            <a:r>
              <a:rPr lang="en-ZA" sz="2400" dirty="0"/>
              <a:t>for </a:t>
            </a:r>
            <a:r>
              <a:rPr lang="en-ZA" sz="2400" i="1" dirty="0"/>
              <a:t>Southern African Journal of </a:t>
            </a:r>
            <a:r>
              <a:rPr lang="en-ZA" sz="2400" i="1" dirty="0" smtClean="0"/>
              <a:t>HIV </a:t>
            </a:r>
            <a:r>
              <a:rPr lang="en-ZA" sz="2400" i="1" dirty="0"/>
              <a:t>Medicine </a:t>
            </a:r>
          </a:p>
          <a:p>
            <a:pPr marL="457200" indent="-457200">
              <a:buFont typeface="+mj-lt"/>
              <a:buAutoNum type="arabicPeriod"/>
            </a:pPr>
            <a:endParaRPr lang="en-ZA" sz="2400" dirty="0"/>
          </a:p>
          <a:p>
            <a:pPr marL="457200" lvl="0" indent="-457200">
              <a:buFont typeface="+mj-lt"/>
              <a:buAutoNum type="arabicPeriod"/>
            </a:pPr>
            <a:r>
              <a:rPr lang="en-ZA" sz="2400" dirty="0" smtClean="0"/>
              <a:t>Provide </a:t>
            </a:r>
            <a:r>
              <a:rPr lang="en-ZA" sz="2400" dirty="0"/>
              <a:t>the </a:t>
            </a:r>
            <a:r>
              <a:rPr lang="en-ZA" sz="2400" dirty="0" smtClean="0"/>
              <a:t>Impact Factor for </a:t>
            </a:r>
            <a:r>
              <a:rPr lang="en-ZA" sz="2400" i="1" dirty="0" smtClean="0"/>
              <a:t>Cell Cycle</a:t>
            </a:r>
            <a:endParaRPr lang="en-ZA" sz="2400" i="1" dirty="0"/>
          </a:p>
          <a:p>
            <a:endParaRPr lang="en-ZA" sz="2400" dirty="0"/>
          </a:p>
        </p:txBody>
      </p:sp>
    </p:spTree>
    <p:extLst>
      <p:ext uri="{BB962C8B-B14F-4D97-AF65-F5344CB8AC3E}">
        <p14:creationId xmlns:p14="http://schemas.microsoft.com/office/powerpoint/2010/main" val="203937446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Line 2"/>
          <p:cNvSpPr>
            <a:spLocks noChangeShapeType="1"/>
          </p:cNvSpPr>
          <p:nvPr/>
        </p:nvSpPr>
        <p:spPr bwMode="auto">
          <a:xfrm>
            <a:off x="755650" y="836613"/>
            <a:ext cx="7704138" cy="0"/>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ZA" sz="5400" dirty="0" smtClean="0">
              <a:solidFill>
                <a:srgbClr val="000000"/>
              </a:solidFill>
              <a:latin typeface="Verdana" pitchFamily="34" charset="0"/>
            </a:endParaRPr>
          </a:p>
        </p:txBody>
      </p:sp>
      <p:sp>
        <p:nvSpPr>
          <p:cNvPr id="19460" name="Text Box 4"/>
          <p:cNvSpPr txBox="1">
            <a:spLocks noChangeArrowheads="1"/>
          </p:cNvSpPr>
          <p:nvPr/>
        </p:nvSpPr>
        <p:spPr bwMode="auto">
          <a:xfrm>
            <a:off x="6588125" y="3933825"/>
            <a:ext cx="43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dirty="0" smtClean="0">
              <a:solidFill>
                <a:srgbClr val="000000"/>
              </a:solidFill>
            </a:endParaRPr>
          </a:p>
        </p:txBody>
      </p:sp>
      <p:sp>
        <p:nvSpPr>
          <p:cNvPr id="19461" name="Text Box 5"/>
          <p:cNvSpPr txBox="1">
            <a:spLocks noChangeArrowheads="1"/>
          </p:cNvSpPr>
          <p:nvPr/>
        </p:nvSpPr>
        <p:spPr bwMode="auto">
          <a:xfrm>
            <a:off x="3059113" y="5589588"/>
            <a:ext cx="5762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dirty="0" smtClean="0">
              <a:solidFill>
                <a:srgbClr val="000000"/>
              </a:solidFill>
            </a:endParaRPr>
          </a:p>
        </p:txBody>
      </p:sp>
      <p:pic>
        <p:nvPicPr>
          <p:cNvPr id="19463" name="Picture 7" descr="lea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8350" y="549275"/>
            <a:ext cx="50482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5" y="260350"/>
            <a:ext cx="504825"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8" name="Rectangle 12"/>
          <p:cNvSpPr>
            <a:spLocks noChangeArrowheads="1"/>
          </p:cNvSpPr>
          <p:nvPr/>
        </p:nvSpPr>
        <p:spPr bwMode="auto">
          <a:xfrm>
            <a:off x="0" y="981075"/>
            <a:ext cx="8997950" cy="542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en-US" sz="3200" dirty="0" smtClean="0">
              <a:solidFill>
                <a:srgbClr val="000000"/>
              </a:solidFill>
              <a:latin typeface="Tahoma" pitchFamily="34" charset="0"/>
            </a:endParaRPr>
          </a:p>
        </p:txBody>
      </p:sp>
      <p:sp>
        <p:nvSpPr>
          <p:cNvPr id="19469" name="Text Box 13"/>
          <p:cNvSpPr txBox="1">
            <a:spLocks noChangeArrowheads="1"/>
          </p:cNvSpPr>
          <p:nvPr/>
        </p:nvSpPr>
        <p:spPr bwMode="auto">
          <a:xfrm>
            <a:off x="827584" y="57745"/>
            <a:ext cx="79565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ZA" sz="5400" dirty="0">
                <a:latin typeface="+mj-lt"/>
              </a:rPr>
              <a:t>SCImago Journal </a:t>
            </a:r>
            <a:r>
              <a:rPr lang="en-ZA" sz="5400" dirty="0" smtClean="0">
                <a:latin typeface="+mj-lt"/>
              </a:rPr>
              <a:t>Rank</a:t>
            </a:r>
            <a:endParaRPr lang="en-ZA" sz="5400" dirty="0">
              <a:latin typeface="+mj-lt"/>
            </a:endParaRPr>
          </a:p>
        </p:txBody>
      </p:sp>
      <p:sp>
        <p:nvSpPr>
          <p:cNvPr id="3" name="Rectangle 2"/>
          <p:cNvSpPr/>
          <p:nvPr/>
        </p:nvSpPr>
        <p:spPr>
          <a:xfrm>
            <a:off x="755650" y="1647398"/>
            <a:ext cx="7632700" cy="2308324"/>
          </a:xfrm>
          <a:prstGeom prst="rect">
            <a:avLst/>
          </a:prstGeom>
        </p:spPr>
        <p:txBody>
          <a:bodyPr wrap="square">
            <a:spAutoFit/>
          </a:bodyPr>
          <a:lstStyle/>
          <a:p>
            <a:pPr marL="342900" indent="-342900">
              <a:buFont typeface="Arial" pitchFamily="34" charset="0"/>
              <a:buChar char="•"/>
            </a:pPr>
            <a:r>
              <a:rPr lang="en-ZA" sz="2400" dirty="0" smtClean="0"/>
              <a:t>Alternative to Impact Factor</a:t>
            </a:r>
          </a:p>
          <a:p>
            <a:pPr marL="342900" indent="-342900">
              <a:buFont typeface="Arial" pitchFamily="34" charset="0"/>
              <a:buChar char="•"/>
            </a:pPr>
            <a:r>
              <a:rPr lang="en-ZA" sz="2400" dirty="0" smtClean="0"/>
              <a:t>Open Access</a:t>
            </a:r>
          </a:p>
          <a:p>
            <a:pPr marL="342900" indent="-342900">
              <a:buFont typeface="Arial" pitchFamily="34" charset="0"/>
              <a:buChar char="•"/>
            </a:pPr>
            <a:r>
              <a:rPr lang="en-ZA" sz="2400" dirty="0" smtClean="0"/>
              <a:t>Developed </a:t>
            </a:r>
            <a:r>
              <a:rPr lang="en-ZA" sz="2400" smtClean="0"/>
              <a:t>by SCImago </a:t>
            </a:r>
            <a:r>
              <a:rPr lang="en-ZA" sz="2400" dirty="0" smtClean="0"/>
              <a:t>lab, based on Scopus data</a:t>
            </a:r>
          </a:p>
          <a:p>
            <a:pPr marL="342900" indent="-342900">
              <a:buFont typeface="Arial" pitchFamily="34" charset="0"/>
              <a:buChar char="•"/>
            </a:pPr>
            <a:r>
              <a:rPr lang="en-ZA" sz="2400" dirty="0" smtClean="0"/>
              <a:t>Includes 19 400 journals from 1996</a:t>
            </a:r>
          </a:p>
          <a:p>
            <a:pPr marL="342900" indent="-342900">
              <a:buFont typeface="Arial" pitchFamily="34" charset="0"/>
              <a:buChar char="•"/>
            </a:pPr>
            <a:r>
              <a:rPr lang="en-ZA" sz="2400" dirty="0" smtClean="0"/>
              <a:t>Engine similar </a:t>
            </a:r>
            <a:r>
              <a:rPr lang="en-ZA" sz="2400" dirty="0"/>
              <a:t>to Google PageRank™ algorithm</a:t>
            </a:r>
          </a:p>
          <a:p>
            <a:pPr marL="342900" indent="-342900">
              <a:buFont typeface="Arial" pitchFamily="34" charset="0"/>
              <a:buChar char="•"/>
            </a:pPr>
            <a:r>
              <a:rPr lang="en-ZA" sz="2400" dirty="0" smtClean="0"/>
              <a:t>Regarded as a “prestige metric”</a:t>
            </a:r>
            <a:endParaRPr lang="en-ZA" sz="2400" dirty="0"/>
          </a:p>
        </p:txBody>
      </p:sp>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664" y="4422973"/>
            <a:ext cx="276225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7664" y="5219750"/>
            <a:ext cx="171450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7664" y="5811907"/>
            <a:ext cx="1571625"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39952" y="4916557"/>
            <a:ext cx="1524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26125" y="4916557"/>
            <a:ext cx="1524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094140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Line 2"/>
          <p:cNvSpPr>
            <a:spLocks noChangeShapeType="1"/>
          </p:cNvSpPr>
          <p:nvPr/>
        </p:nvSpPr>
        <p:spPr bwMode="auto">
          <a:xfrm>
            <a:off x="755650" y="836613"/>
            <a:ext cx="7704138" cy="0"/>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ZA" sz="5400" dirty="0" smtClean="0">
              <a:solidFill>
                <a:srgbClr val="000000"/>
              </a:solidFill>
              <a:latin typeface="Verdana" pitchFamily="34" charset="0"/>
            </a:endParaRPr>
          </a:p>
        </p:txBody>
      </p:sp>
      <p:sp>
        <p:nvSpPr>
          <p:cNvPr id="19460" name="Text Box 4"/>
          <p:cNvSpPr txBox="1">
            <a:spLocks noChangeArrowheads="1"/>
          </p:cNvSpPr>
          <p:nvPr/>
        </p:nvSpPr>
        <p:spPr bwMode="auto">
          <a:xfrm>
            <a:off x="6588125" y="3933825"/>
            <a:ext cx="43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dirty="0" smtClean="0">
              <a:solidFill>
                <a:srgbClr val="000000"/>
              </a:solidFill>
            </a:endParaRPr>
          </a:p>
        </p:txBody>
      </p:sp>
      <p:sp>
        <p:nvSpPr>
          <p:cNvPr id="19461" name="Text Box 5"/>
          <p:cNvSpPr txBox="1">
            <a:spLocks noChangeArrowheads="1"/>
          </p:cNvSpPr>
          <p:nvPr/>
        </p:nvSpPr>
        <p:spPr bwMode="auto">
          <a:xfrm>
            <a:off x="3059113" y="5589588"/>
            <a:ext cx="5762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dirty="0" smtClean="0">
              <a:solidFill>
                <a:srgbClr val="000000"/>
              </a:solidFill>
            </a:endParaRPr>
          </a:p>
        </p:txBody>
      </p:sp>
      <p:pic>
        <p:nvPicPr>
          <p:cNvPr id="19463" name="Picture 7" descr="lea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8350" y="549275"/>
            <a:ext cx="50482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5" y="260350"/>
            <a:ext cx="504825"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8" name="Rectangle 12"/>
          <p:cNvSpPr>
            <a:spLocks noChangeArrowheads="1"/>
          </p:cNvSpPr>
          <p:nvPr/>
        </p:nvSpPr>
        <p:spPr bwMode="auto">
          <a:xfrm>
            <a:off x="0" y="981075"/>
            <a:ext cx="8997950" cy="542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en-US" sz="3200" dirty="0" smtClean="0">
              <a:solidFill>
                <a:srgbClr val="000000"/>
              </a:solidFill>
              <a:latin typeface="Tahoma" pitchFamily="34" charset="0"/>
            </a:endParaRPr>
          </a:p>
        </p:txBody>
      </p:sp>
      <p:sp>
        <p:nvSpPr>
          <p:cNvPr id="19469" name="Text Box 13"/>
          <p:cNvSpPr txBox="1">
            <a:spLocks noChangeArrowheads="1"/>
          </p:cNvSpPr>
          <p:nvPr/>
        </p:nvSpPr>
        <p:spPr bwMode="auto">
          <a:xfrm>
            <a:off x="1187450" y="86022"/>
            <a:ext cx="79565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ZA" sz="5400" dirty="0" smtClean="0"/>
              <a:t>About SJR</a:t>
            </a:r>
            <a:endParaRPr lang="en-ZA" sz="5400" dirty="0"/>
          </a:p>
        </p:txBody>
      </p:sp>
      <p:sp>
        <p:nvSpPr>
          <p:cNvPr id="3" name="Rectangle 2"/>
          <p:cNvSpPr/>
          <p:nvPr/>
        </p:nvSpPr>
        <p:spPr>
          <a:xfrm>
            <a:off x="755650" y="1647398"/>
            <a:ext cx="7632700" cy="3046988"/>
          </a:xfrm>
          <a:prstGeom prst="rect">
            <a:avLst/>
          </a:prstGeom>
        </p:spPr>
        <p:txBody>
          <a:bodyPr wrap="square">
            <a:spAutoFit/>
          </a:bodyPr>
          <a:lstStyle/>
          <a:p>
            <a:pPr marL="342900" indent="-342900">
              <a:buFont typeface="Arial" pitchFamily="34" charset="0"/>
              <a:buChar char="•"/>
            </a:pPr>
            <a:r>
              <a:rPr lang="en-ZA" sz="2400" dirty="0"/>
              <a:t>The </a:t>
            </a:r>
            <a:r>
              <a:rPr lang="en-ZA" sz="2400" i="1" dirty="0"/>
              <a:t>SJR indicator</a:t>
            </a:r>
            <a:r>
              <a:rPr lang="en-ZA" sz="2400" dirty="0"/>
              <a:t> assigns different values to citations depending on the importance of the journals where they come from. </a:t>
            </a:r>
            <a:r>
              <a:rPr lang="en-ZA" sz="2400" dirty="0" smtClean="0"/>
              <a:t/>
            </a:r>
            <a:br>
              <a:rPr lang="en-ZA" sz="2400" dirty="0" smtClean="0"/>
            </a:br>
            <a:r>
              <a:rPr lang="en-ZA" sz="2400" dirty="0" smtClean="0"/>
              <a:t/>
            </a:r>
            <a:br>
              <a:rPr lang="en-ZA" sz="2400" dirty="0" smtClean="0"/>
            </a:br>
            <a:r>
              <a:rPr lang="en-ZA" sz="2400" dirty="0" smtClean="0"/>
              <a:t>This </a:t>
            </a:r>
            <a:r>
              <a:rPr lang="en-ZA" sz="2400" dirty="0"/>
              <a:t>way, citations coming from highly important journals will be more valuable and hence will provide more prestige to the journals receiving them.</a:t>
            </a:r>
          </a:p>
          <a:p>
            <a:endParaRPr lang="en-ZA" sz="2400" dirty="0"/>
          </a:p>
        </p:txBody>
      </p:sp>
    </p:spTree>
    <p:extLst>
      <p:ext uri="{BB962C8B-B14F-4D97-AF65-F5344CB8AC3E}">
        <p14:creationId xmlns:p14="http://schemas.microsoft.com/office/powerpoint/2010/main" val="37613945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Line 2"/>
          <p:cNvSpPr>
            <a:spLocks noChangeShapeType="1"/>
          </p:cNvSpPr>
          <p:nvPr/>
        </p:nvSpPr>
        <p:spPr bwMode="auto">
          <a:xfrm>
            <a:off x="755650" y="836613"/>
            <a:ext cx="7704138" cy="0"/>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ZA" sz="5400" dirty="0" smtClean="0">
              <a:solidFill>
                <a:srgbClr val="000000"/>
              </a:solidFill>
              <a:latin typeface="Verdana" pitchFamily="34" charset="0"/>
            </a:endParaRPr>
          </a:p>
        </p:txBody>
      </p:sp>
      <p:sp>
        <p:nvSpPr>
          <p:cNvPr id="19460" name="Text Box 4"/>
          <p:cNvSpPr txBox="1">
            <a:spLocks noChangeArrowheads="1"/>
          </p:cNvSpPr>
          <p:nvPr/>
        </p:nvSpPr>
        <p:spPr bwMode="auto">
          <a:xfrm>
            <a:off x="6588125" y="3933825"/>
            <a:ext cx="43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dirty="0" smtClean="0">
              <a:solidFill>
                <a:srgbClr val="000000"/>
              </a:solidFill>
            </a:endParaRPr>
          </a:p>
        </p:txBody>
      </p:sp>
      <p:sp>
        <p:nvSpPr>
          <p:cNvPr id="19461" name="Text Box 5"/>
          <p:cNvSpPr txBox="1">
            <a:spLocks noChangeArrowheads="1"/>
          </p:cNvSpPr>
          <p:nvPr/>
        </p:nvSpPr>
        <p:spPr bwMode="auto">
          <a:xfrm>
            <a:off x="3059113" y="5589588"/>
            <a:ext cx="5762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dirty="0" smtClean="0">
              <a:solidFill>
                <a:srgbClr val="000000"/>
              </a:solidFill>
            </a:endParaRPr>
          </a:p>
        </p:txBody>
      </p:sp>
      <p:pic>
        <p:nvPicPr>
          <p:cNvPr id="19463" name="Picture 7" descr="lea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8350" y="549275"/>
            <a:ext cx="50482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5" y="260350"/>
            <a:ext cx="504825"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8" name="Rectangle 12"/>
          <p:cNvSpPr>
            <a:spLocks noChangeArrowheads="1"/>
          </p:cNvSpPr>
          <p:nvPr/>
        </p:nvSpPr>
        <p:spPr bwMode="auto">
          <a:xfrm>
            <a:off x="0" y="981075"/>
            <a:ext cx="8997950" cy="542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en-US" sz="3200" dirty="0" smtClean="0">
              <a:solidFill>
                <a:srgbClr val="000000"/>
              </a:solidFill>
              <a:latin typeface="Tahoma" pitchFamily="34" charset="0"/>
            </a:endParaRPr>
          </a:p>
        </p:txBody>
      </p:sp>
      <p:sp>
        <p:nvSpPr>
          <p:cNvPr id="19469" name="Text Box 13"/>
          <p:cNvSpPr txBox="1">
            <a:spLocks noChangeArrowheads="1"/>
          </p:cNvSpPr>
          <p:nvPr/>
        </p:nvSpPr>
        <p:spPr bwMode="auto">
          <a:xfrm>
            <a:off x="1190154" y="92075"/>
            <a:ext cx="72009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sz="5400" dirty="0" smtClean="0">
                <a:solidFill>
                  <a:srgbClr val="000000"/>
                </a:solidFill>
                <a:latin typeface="+mj-lt"/>
              </a:rPr>
              <a:t>Meet the presenters</a:t>
            </a:r>
          </a:p>
        </p:txBody>
      </p:sp>
      <p:sp>
        <p:nvSpPr>
          <p:cNvPr id="2" name="TextBox 1"/>
          <p:cNvSpPr txBox="1"/>
          <p:nvPr/>
        </p:nvSpPr>
        <p:spPr>
          <a:xfrm>
            <a:off x="503237" y="1251933"/>
            <a:ext cx="8267490" cy="5109091"/>
          </a:xfrm>
          <a:prstGeom prst="rect">
            <a:avLst/>
          </a:prstGeom>
          <a:noFill/>
        </p:spPr>
        <p:txBody>
          <a:bodyPr wrap="square" rtlCol="0">
            <a:spAutoFit/>
          </a:bodyPr>
          <a:lstStyle/>
          <a:p>
            <a:pPr marL="342900" indent="-342900">
              <a:buClr>
                <a:srgbClr val="60223B"/>
              </a:buClr>
              <a:buFont typeface="Arial" pitchFamily="34" charset="0"/>
              <a:buChar char="•"/>
            </a:pPr>
            <a:r>
              <a:rPr lang="en-ZA" sz="2400" b="1" dirty="0"/>
              <a:t>Naomi Visser </a:t>
            </a:r>
            <a:r>
              <a:rPr lang="en-ZA" sz="2400" dirty="0"/>
              <a:t>is a faculty librarian for Arts and Social Sciences and is also responsible for the Library’s marketing </a:t>
            </a:r>
            <a:r>
              <a:rPr lang="en-ZA" sz="2400" dirty="0" smtClean="0"/>
              <a:t>portfolio (E-mail: nrv@sun.ac.za)</a:t>
            </a:r>
            <a:br>
              <a:rPr lang="en-ZA" sz="2400" dirty="0" smtClean="0"/>
            </a:br>
            <a:endParaRPr lang="en-ZA" sz="2400" dirty="0"/>
          </a:p>
          <a:p>
            <a:pPr marL="342900" indent="-342900">
              <a:buClr>
                <a:srgbClr val="60223B"/>
              </a:buClr>
              <a:buFont typeface="Arial" pitchFamily="34" charset="0"/>
              <a:buChar char="•"/>
            </a:pPr>
            <a:r>
              <a:rPr lang="en-ZA" sz="2400" b="1" dirty="0" smtClean="0"/>
              <a:t>Daléne </a:t>
            </a:r>
            <a:r>
              <a:rPr lang="en-ZA" sz="2400" b="1" dirty="0"/>
              <a:t>Pieterse </a:t>
            </a:r>
            <a:r>
              <a:rPr lang="en-ZA" sz="2400" dirty="0"/>
              <a:t>is positioned in the Division for Research Development where she is primarily responsible for research </a:t>
            </a:r>
            <a:r>
              <a:rPr lang="en-ZA" sz="2400" dirty="0" smtClean="0"/>
              <a:t>information (E-mail: (mver@sun.ac.za)</a:t>
            </a:r>
            <a:br>
              <a:rPr lang="en-ZA" sz="2400" dirty="0" smtClean="0"/>
            </a:br>
            <a:endParaRPr lang="en-ZA" sz="2400" dirty="0"/>
          </a:p>
          <a:p>
            <a:pPr marL="342900" indent="-342900">
              <a:buClr>
                <a:srgbClr val="60223B"/>
              </a:buClr>
              <a:buFont typeface="Arial" pitchFamily="34" charset="0"/>
              <a:buChar char="•"/>
            </a:pPr>
            <a:r>
              <a:rPr lang="en-ZA" sz="2400" b="1" dirty="0" smtClean="0"/>
              <a:t>Lucia </a:t>
            </a:r>
            <a:r>
              <a:rPr lang="en-ZA" sz="2400" b="1" dirty="0"/>
              <a:t>Schoombee </a:t>
            </a:r>
            <a:r>
              <a:rPr lang="en-ZA" sz="2400" dirty="0"/>
              <a:t>is head of the Research Commons and responsible for the </a:t>
            </a:r>
            <a:r>
              <a:rPr lang="en-ZA" sz="2400" dirty="0" smtClean="0"/>
              <a:t>communication </a:t>
            </a:r>
            <a:r>
              <a:rPr lang="en-ZA" sz="2400" dirty="0"/>
              <a:t>portfolio of the </a:t>
            </a:r>
            <a:r>
              <a:rPr lang="en-ZA" sz="2400" dirty="0" smtClean="0"/>
              <a:t>Library (E-mail: lcs1@sun.ac.za)</a:t>
            </a:r>
            <a:endParaRPr lang="en-ZA" sz="2400" dirty="0"/>
          </a:p>
          <a:p>
            <a:pPr>
              <a:buClr>
                <a:srgbClr val="60223B"/>
              </a:buClr>
            </a:pPr>
            <a:endParaRPr lang="en-ZA" sz="2400" dirty="0" smtClean="0"/>
          </a:p>
          <a:p>
            <a:pPr>
              <a:buClr>
                <a:srgbClr val="60223B"/>
              </a:buClr>
            </a:pPr>
            <a:endParaRPr lang="en-ZA" sz="1400" dirty="0"/>
          </a:p>
        </p:txBody>
      </p:sp>
    </p:spTree>
    <p:extLst>
      <p:ext uri="{BB962C8B-B14F-4D97-AF65-F5344CB8AC3E}">
        <p14:creationId xmlns:p14="http://schemas.microsoft.com/office/powerpoint/2010/main" val="19797364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Line 2"/>
          <p:cNvSpPr>
            <a:spLocks noChangeShapeType="1"/>
          </p:cNvSpPr>
          <p:nvPr/>
        </p:nvSpPr>
        <p:spPr bwMode="auto">
          <a:xfrm>
            <a:off x="755650" y="836613"/>
            <a:ext cx="7704138" cy="0"/>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ZA" sz="5400" dirty="0" smtClean="0">
              <a:solidFill>
                <a:srgbClr val="000000"/>
              </a:solidFill>
              <a:latin typeface="Verdana" pitchFamily="34" charset="0"/>
            </a:endParaRPr>
          </a:p>
        </p:txBody>
      </p:sp>
      <p:sp>
        <p:nvSpPr>
          <p:cNvPr id="19460" name="Text Box 4"/>
          <p:cNvSpPr txBox="1">
            <a:spLocks noChangeArrowheads="1"/>
          </p:cNvSpPr>
          <p:nvPr/>
        </p:nvSpPr>
        <p:spPr bwMode="auto">
          <a:xfrm>
            <a:off x="6588125" y="3933825"/>
            <a:ext cx="43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dirty="0" smtClean="0">
              <a:solidFill>
                <a:srgbClr val="000000"/>
              </a:solidFill>
            </a:endParaRPr>
          </a:p>
        </p:txBody>
      </p:sp>
      <p:sp>
        <p:nvSpPr>
          <p:cNvPr id="19461" name="Text Box 5"/>
          <p:cNvSpPr txBox="1">
            <a:spLocks noChangeArrowheads="1"/>
          </p:cNvSpPr>
          <p:nvPr/>
        </p:nvSpPr>
        <p:spPr bwMode="auto">
          <a:xfrm>
            <a:off x="3059113" y="5589588"/>
            <a:ext cx="5762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dirty="0" smtClean="0">
              <a:solidFill>
                <a:srgbClr val="000000"/>
              </a:solidFill>
            </a:endParaRPr>
          </a:p>
        </p:txBody>
      </p:sp>
      <p:pic>
        <p:nvPicPr>
          <p:cNvPr id="19463" name="Picture 7" descr="lea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8350" y="549275"/>
            <a:ext cx="50482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5" y="260350"/>
            <a:ext cx="504825"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8" name="Rectangle 12"/>
          <p:cNvSpPr>
            <a:spLocks noChangeArrowheads="1"/>
          </p:cNvSpPr>
          <p:nvPr/>
        </p:nvSpPr>
        <p:spPr bwMode="auto">
          <a:xfrm>
            <a:off x="0" y="981075"/>
            <a:ext cx="8997950" cy="542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en-US" sz="3200" dirty="0" smtClean="0">
              <a:solidFill>
                <a:srgbClr val="000000"/>
              </a:solidFill>
              <a:latin typeface="Tahoma" pitchFamily="34" charset="0"/>
            </a:endParaRPr>
          </a:p>
        </p:txBody>
      </p:sp>
      <p:sp>
        <p:nvSpPr>
          <p:cNvPr id="19469" name="Text Box 13"/>
          <p:cNvSpPr txBox="1">
            <a:spLocks noChangeArrowheads="1"/>
          </p:cNvSpPr>
          <p:nvPr/>
        </p:nvSpPr>
        <p:spPr bwMode="auto">
          <a:xfrm>
            <a:off x="1155931" y="87610"/>
            <a:ext cx="79565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ZA" sz="5400" dirty="0" smtClean="0"/>
              <a:t>Find SJR</a:t>
            </a:r>
            <a:endParaRPr lang="en-ZA" sz="5400" dirty="0"/>
          </a:p>
        </p:txBody>
      </p:sp>
      <p:sp>
        <p:nvSpPr>
          <p:cNvPr id="3" name="Rectangle 2"/>
          <p:cNvSpPr/>
          <p:nvPr/>
        </p:nvSpPr>
        <p:spPr>
          <a:xfrm>
            <a:off x="755650" y="1647398"/>
            <a:ext cx="7632700" cy="3046988"/>
          </a:xfrm>
          <a:prstGeom prst="rect">
            <a:avLst/>
          </a:prstGeom>
        </p:spPr>
        <p:txBody>
          <a:bodyPr wrap="square">
            <a:spAutoFit/>
          </a:bodyPr>
          <a:lstStyle/>
          <a:p>
            <a:pPr marL="342900" indent="-342900">
              <a:buFont typeface="Arial" pitchFamily="34" charset="0"/>
              <a:buChar char="•"/>
            </a:pPr>
            <a:r>
              <a:rPr lang="en-ZA" sz="2400" dirty="0"/>
              <a:t>To find </a:t>
            </a:r>
            <a:r>
              <a:rPr lang="en-ZA" sz="2400" dirty="0" smtClean="0"/>
              <a:t>the SJR </a:t>
            </a:r>
            <a:r>
              <a:rPr lang="en-ZA" sz="2400" dirty="0"/>
              <a:t>indicator, go to:</a:t>
            </a:r>
            <a:br>
              <a:rPr lang="en-ZA" sz="2400" dirty="0"/>
            </a:br>
            <a:r>
              <a:rPr lang="en-ZA" sz="2400" dirty="0">
                <a:solidFill>
                  <a:schemeClr val="accent5">
                    <a:lumMod val="25000"/>
                  </a:schemeClr>
                </a:solidFill>
                <a:hlinkClick r:id="rId5"/>
              </a:rPr>
              <a:t>Library </a:t>
            </a:r>
            <a:r>
              <a:rPr lang="en-ZA" sz="2400" dirty="0" smtClean="0">
                <a:solidFill>
                  <a:schemeClr val="accent5">
                    <a:lumMod val="25000"/>
                  </a:schemeClr>
                </a:solidFill>
                <a:hlinkClick r:id="rId5"/>
              </a:rPr>
              <a:t>homepage (library.sun.ac.za) </a:t>
            </a:r>
            <a:r>
              <a:rPr lang="en-ZA" sz="2400" dirty="0"/>
              <a:t>&gt; Search &gt; E-databases &gt; Scopus &gt; Click on Sources in the top horisontal menu </a:t>
            </a:r>
            <a:r>
              <a:rPr lang="en-ZA" sz="2400" dirty="0" smtClean="0"/>
              <a:t>bar</a:t>
            </a:r>
            <a:r>
              <a:rPr lang="en-ZA" sz="2400" dirty="0"/>
              <a:t/>
            </a:r>
            <a:br>
              <a:rPr lang="en-ZA" sz="2400" dirty="0"/>
            </a:br>
            <a:endParaRPr lang="en-ZA" sz="2400" dirty="0" smtClean="0"/>
          </a:p>
          <a:p>
            <a:pPr marL="342900" indent="-342900">
              <a:buFont typeface="Arial" pitchFamily="34" charset="0"/>
              <a:buChar char="•"/>
            </a:pPr>
            <a:r>
              <a:rPr lang="en-ZA" sz="2400" dirty="0"/>
              <a:t>Go directly to: </a:t>
            </a:r>
            <a:r>
              <a:rPr lang="en-ZA" sz="2400" dirty="0">
                <a:hlinkClick r:id="rId6"/>
              </a:rPr>
              <a:t>http://www.scimagojr.com</a:t>
            </a:r>
            <a:r>
              <a:rPr lang="en-ZA" sz="2400" dirty="0" smtClean="0">
                <a:hlinkClick r:id="rId6"/>
              </a:rPr>
              <a:t>/ </a:t>
            </a:r>
            <a:r>
              <a:rPr lang="en-ZA" sz="2400" dirty="0" smtClean="0"/>
              <a:t>&gt; </a:t>
            </a:r>
            <a:endParaRPr lang="en-ZA" sz="2400" dirty="0"/>
          </a:p>
          <a:p>
            <a:pPr marL="342900" indent="-342900">
              <a:buFont typeface="Arial" pitchFamily="34" charset="0"/>
              <a:buChar char="•"/>
            </a:pPr>
            <a:endParaRPr lang="en-ZA" sz="2400" dirty="0"/>
          </a:p>
          <a:p>
            <a:endParaRPr lang="en-ZA" sz="2400" dirty="0"/>
          </a:p>
        </p:txBody>
      </p:sp>
      <p:pic>
        <p:nvPicPr>
          <p:cNvPr id="2" name="Picture 1"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0464" y="4322992"/>
            <a:ext cx="2495535" cy="2520000"/>
          </a:xfrm>
          <a:prstGeom prst="rect">
            <a:avLst/>
          </a:prstGeom>
          <a:ln>
            <a:solidFill>
              <a:schemeClr val="bg1">
                <a:lumMod val="65000"/>
              </a:schemeClr>
            </a:solidFill>
          </a:ln>
        </p:spPr>
      </p:pic>
      <p:pic>
        <p:nvPicPr>
          <p:cNvPr id="4" name="Picture 3" descr="Screen Clippi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73140" y="4319935"/>
            <a:ext cx="2536474" cy="2520000"/>
          </a:xfrm>
          <a:prstGeom prst="rect">
            <a:avLst/>
          </a:prstGeom>
          <a:ln>
            <a:solidFill>
              <a:schemeClr val="bg1">
                <a:lumMod val="65000"/>
              </a:schemeClr>
            </a:solidFill>
          </a:ln>
        </p:spPr>
      </p:pic>
      <p:pic>
        <p:nvPicPr>
          <p:cNvPr id="6" name="Picture 5" descr="Screen Clippi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28183" y="4300538"/>
            <a:ext cx="2503585" cy="2520000"/>
          </a:xfrm>
          <a:prstGeom prst="rect">
            <a:avLst/>
          </a:prstGeom>
          <a:ln>
            <a:solidFill>
              <a:schemeClr val="bg1">
                <a:lumMod val="65000"/>
              </a:schemeClr>
            </a:solidFill>
          </a:ln>
        </p:spPr>
      </p:pic>
    </p:spTree>
    <p:extLst>
      <p:ext uri="{BB962C8B-B14F-4D97-AF65-F5344CB8AC3E}">
        <p14:creationId xmlns:p14="http://schemas.microsoft.com/office/powerpoint/2010/main" val="281835394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Line 2"/>
          <p:cNvSpPr>
            <a:spLocks noChangeShapeType="1"/>
          </p:cNvSpPr>
          <p:nvPr/>
        </p:nvSpPr>
        <p:spPr bwMode="auto">
          <a:xfrm>
            <a:off x="755650" y="836613"/>
            <a:ext cx="7704138" cy="0"/>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ZA" sz="5400" dirty="0" smtClean="0">
              <a:solidFill>
                <a:srgbClr val="000000"/>
              </a:solidFill>
              <a:latin typeface="Verdana" pitchFamily="34" charset="0"/>
            </a:endParaRPr>
          </a:p>
        </p:txBody>
      </p:sp>
      <p:sp>
        <p:nvSpPr>
          <p:cNvPr id="19460" name="Text Box 4"/>
          <p:cNvSpPr txBox="1">
            <a:spLocks noChangeArrowheads="1"/>
          </p:cNvSpPr>
          <p:nvPr/>
        </p:nvSpPr>
        <p:spPr bwMode="auto">
          <a:xfrm>
            <a:off x="6588125" y="3933825"/>
            <a:ext cx="43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dirty="0" smtClean="0">
              <a:solidFill>
                <a:srgbClr val="000000"/>
              </a:solidFill>
            </a:endParaRPr>
          </a:p>
        </p:txBody>
      </p:sp>
      <p:sp>
        <p:nvSpPr>
          <p:cNvPr id="19461" name="Text Box 5"/>
          <p:cNvSpPr txBox="1">
            <a:spLocks noChangeArrowheads="1"/>
          </p:cNvSpPr>
          <p:nvPr/>
        </p:nvSpPr>
        <p:spPr bwMode="auto">
          <a:xfrm>
            <a:off x="3059113" y="5589588"/>
            <a:ext cx="5762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dirty="0" smtClean="0">
              <a:solidFill>
                <a:srgbClr val="000000"/>
              </a:solidFill>
            </a:endParaRPr>
          </a:p>
        </p:txBody>
      </p:sp>
      <p:pic>
        <p:nvPicPr>
          <p:cNvPr id="19463" name="Picture 7" descr="lea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8350" y="549275"/>
            <a:ext cx="50482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5" y="260350"/>
            <a:ext cx="504825"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8" name="Rectangle 12"/>
          <p:cNvSpPr>
            <a:spLocks noChangeArrowheads="1"/>
          </p:cNvSpPr>
          <p:nvPr/>
        </p:nvSpPr>
        <p:spPr bwMode="auto">
          <a:xfrm>
            <a:off x="0" y="981075"/>
            <a:ext cx="8997950" cy="542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en-US" sz="3200" dirty="0" smtClean="0">
              <a:solidFill>
                <a:srgbClr val="000000"/>
              </a:solidFill>
              <a:latin typeface="Tahoma" pitchFamily="34" charset="0"/>
            </a:endParaRPr>
          </a:p>
        </p:txBody>
      </p:sp>
      <p:sp>
        <p:nvSpPr>
          <p:cNvPr id="19469" name="Text Box 13"/>
          <p:cNvSpPr txBox="1">
            <a:spLocks noChangeArrowheads="1"/>
          </p:cNvSpPr>
          <p:nvPr/>
        </p:nvSpPr>
        <p:spPr bwMode="auto">
          <a:xfrm>
            <a:off x="969045" y="87610"/>
            <a:ext cx="79565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ZA" sz="5400" dirty="0" smtClean="0"/>
              <a:t>SNIP</a:t>
            </a:r>
            <a:endParaRPr lang="en-ZA" sz="5400" dirty="0"/>
          </a:p>
        </p:txBody>
      </p:sp>
      <p:sp>
        <p:nvSpPr>
          <p:cNvPr id="3" name="Rectangle 2"/>
          <p:cNvSpPr/>
          <p:nvPr/>
        </p:nvSpPr>
        <p:spPr>
          <a:xfrm>
            <a:off x="755650" y="1647398"/>
            <a:ext cx="7632700" cy="4524315"/>
          </a:xfrm>
          <a:prstGeom prst="rect">
            <a:avLst/>
          </a:prstGeom>
        </p:spPr>
        <p:txBody>
          <a:bodyPr wrap="square">
            <a:spAutoFit/>
          </a:bodyPr>
          <a:lstStyle/>
          <a:p>
            <a:pPr marL="342900" indent="-342900">
              <a:buFont typeface="Arial" pitchFamily="34" charset="0"/>
              <a:buChar char="•"/>
            </a:pPr>
            <a:r>
              <a:rPr lang="en-ZA" sz="2400" dirty="0" smtClean="0"/>
              <a:t>SNIP </a:t>
            </a:r>
            <a:r>
              <a:rPr lang="en-ZA" sz="2400" dirty="0"/>
              <a:t>= Source-Normalized Impact per </a:t>
            </a:r>
            <a:r>
              <a:rPr lang="en-ZA" sz="2400" dirty="0" smtClean="0"/>
              <a:t>Paper</a:t>
            </a:r>
          </a:p>
          <a:p>
            <a:pPr marL="342900" indent="-342900">
              <a:buFont typeface="Arial" pitchFamily="34" charset="0"/>
              <a:buChar char="•"/>
            </a:pPr>
            <a:r>
              <a:rPr lang="en-ZA" sz="2400" dirty="0" smtClean="0"/>
              <a:t>Created </a:t>
            </a:r>
            <a:r>
              <a:rPr lang="en-ZA" sz="2400" dirty="0"/>
              <a:t>by </a:t>
            </a:r>
            <a:r>
              <a:rPr lang="en-ZA" sz="2400" dirty="0" smtClean="0"/>
              <a:t>Prof </a:t>
            </a:r>
            <a:r>
              <a:rPr lang="en-ZA" sz="2400" dirty="0"/>
              <a:t>Henk Moed at </a:t>
            </a:r>
            <a:r>
              <a:rPr lang="en-ZA" sz="2400" dirty="0" smtClean="0"/>
              <a:t>University </a:t>
            </a:r>
            <a:r>
              <a:rPr lang="en-ZA" sz="2400" dirty="0"/>
              <a:t>of </a:t>
            </a:r>
            <a:r>
              <a:rPr lang="en-ZA" sz="2400" dirty="0" smtClean="0"/>
              <a:t>Leiden </a:t>
            </a:r>
          </a:p>
          <a:p>
            <a:pPr marL="342900" indent="-342900">
              <a:buFont typeface="Arial" pitchFamily="34" charset="0"/>
              <a:buChar char="•"/>
            </a:pPr>
            <a:r>
              <a:rPr lang="en-ZA" sz="2400" dirty="0" smtClean="0"/>
              <a:t>Citations are weighted based </a:t>
            </a:r>
            <a:r>
              <a:rPr lang="en-ZA" sz="2400" dirty="0"/>
              <a:t>on the number of citations in a </a:t>
            </a:r>
            <a:r>
              <a:rPr lang="en-ZA" sz="2400" dirty="0" smtClean="0"/>
              <a:t>subject field (If </a:t>
            </a:r>
            <a:r>
              <a:rPr lang="en-ZA" sz="2400" dirty="0"/>
              <a:t>there are fewer total citations in a research field, then citations are worth more in that </a:t>
            </a:r>
            <a:r>
              <a:rPr lang="en-ZA" sz="2400" dirty="0" smtClean="0"/>
              <a:t>field</a:t>
            </a:r>
            <a:r>
              <a:rPr lang="en-ZA" sz="2400" dirty="0"/>
              <a:t>)</a:t>
            </a:r>
            <a:endParaRPr lang="en-ZA" sz="2400" dirty="0" smtClean="0"/>
          </a:p>
          <a:p>
            <a:pPr marL="342900" indent="-342900">
              <a:buFont typeface="Arial" pitchFamily="34" charset="0"/>
              <a:buChar char="•"/>
            </a:pPr>
            <a:r>
              <a:rPr lang="en-ZA" sz="2400" dirty="0" smtClean="0"/>
              <a:t>Aims </a:t>
            </a:r>
            <a:r>
              <a:rPr lang="en-ZA" sz="2400" dirty="0"/>
              <a:t>to allow direct comparison of sources in different subject </a:t>
            </a:r>
            <a:r>
              <a:rPr lang="en-ZA" sz="2400" dirty="0" smtClean="0"/>
              <a:t>fields</a:t>
            </a:r>
          </a:p>
          <a:p>
            <a:pPr marL="342900" indent="-342900">
              <a:buFont typeface="Arial" pitchFamily="34" charset="0"/>
              <a:buChar char="•"/>
            </a:pPr>
            <a:r>
              <a:rPr lang="en-ZA" sz="2400" dirty="0" smtClean="0"/>
              <a:t>Corrects the differences between subject fields</a:t>
            </a:r>
          </a:p>
          <a:p>
            <a:pPr marL="342900" indent="-342900">
              <a:buFont typeface="Arial" pitchFamily="34" charset="0"/>
              <a:buChar char="•"/>
            </a:pPr>
            <a:r>
              <a:rPr lang="en-ZA" sz="2400" dirty="0" smtClean="0"/>
              <a:t>E.g. </a:t>
            </a:r>
            <a:r>
              <a:rPr lang="en-ZA" sz="2400" dirty="0"/>
              <a:t>Mathematics, Engineering and Social Sciences tend to have lower values than titles in Life Sciences</a:t>
            </a:r>
          </a:p>
          <a:p>
            <a:endParaRPr lang="en-ZA" sz="2400" dirty="0"/>
          </a:p>
        </p:txBody>
      </p:sp>
    </p:spTree>
    <p:extLst>
      <p:ext uri="{BB962C8B-B14F-4D97-AF65-F5344CB8AC3E}">
        <p14:creationId xmlns:p14="http://schemas.microsoft.com/office/powerpoint/2010/main" val="101052861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Line 2"/>
          <p:cNvSpPr>
            <a:spLocks noChangeShapeType="1"/>
          </p:cNvSpPr>
          <p:nvPr/>
        </p:nvSpPr>
        <p:spPr bwMode="auto">
          <a:xfrm>
            <a:off x="755650" y="836613"/>
            <a:ext cx="7704138" cy="0"/>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ZA" sz="5400" dirty="0" smtClean="0">
              <a:solidFill>
                <a:srgbClr val="000000"/>
              </a:solidFill>
              <a:latin typeface="Verdana" pitchFamily="34" charset="0"/>
            </a:endParaRPr>
          </a:p>
        </p:txBody>
      </p:sp>
      <p:sp>
        <p:nvSpPr>
          <p:cNvPr id="19460" name="Text Box 4"/>
          <p:cNvSpPr txBox="1">
            <a:spLocks noChangeArrowheads="1"/>
          </p:cNvSpPr>
          <p:nvPr/>
        </p:nvSpPr>
        <p:spPr bwMode="auto">
          <a:xfrm>
            <a:off x="6588125" y="3933825"/>
            <a:ext cx="43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dirty="0" smtClean="0">
              <a:solidFill>
                <a:srgbClr val="000000"/>
              </a:solidFill>
            </a:endParaRPr>
          </a:p>
        </p:txBody>
      </p:sp>
      <p:sp>
        <p:nvSpPr>
          <p:cNvPr id="19461" name="Text Box 5"/>
          <p:cNvSpPr txBox="1">
            <a:spLocks noChangeArrowheads="1"/>
          </p:cNvSpPr>
          <p:nvPr/>
        </p:nvSpPr>
        <p:spPr bwMode="auto">
          <a:xfrm>
            <a:off x="3059113" y="5589588"/>
            <a:ext cx="5762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dirty="0" smtClean="0">
              <a:solidFill>
                <a:srgbClr val="000000"/>
              </a:solidFill>
            </a:endParaRPr>
          </a:p>
        </p:txBody>
      </p:sp>
      <p:pic>
        <p:nvPicPr>
          <p:cNvPr id="19463" name="Picture 7" descr="lea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8350" y="549275"/>
            <a:ext cx="50482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5" y="260350"/>
            <a:ext cx="504825"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8" name="Rectangle 12"/>
          <p:cNvSpPr>
            <a:spLocks noChangeArrowheads="1"/>
          </p:cNvSpPr>
          <p:nvPr/>
        </p:nvSpPr>
        <p:spPr bwMode="auto">
          <a:xfrm>
            <a:off x="0" y="981075"/>
            <a:ext cx="8997950" cy="542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en-US" sz="3200" dirty="0" smtClean="0">
              <a:solidFill>
                <a:srgbClr val="000000"/>
              </a:solidFill>
              <a:latin typeface="Tahoma" pitchFamily="34" charset="0"/>
            </a:endParaRPr>
          </a:p>
        </p:txBody>
      </p:sp>
      <p:sp>
        <p:nvSpPr>
          <p:cNvPr id="19469" name="Text Box 13"/>
          <p:cNvSpPr txBox="1">
            <a:spLocks noChangeArrowheads="1"/>
          </p:cNvSpPr>
          <p:nvPr/>
        </p:nvSpPr>
        <p:spPr bwMode="auto">
          <a:xfrm>
            <a:off x="1187450" y="86022"/>
            <a:ext cx="79565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ZA" sz="5400" dirty="0" smtClean="0"/>
              <a:t>Find SNIP</a:t>
            </a:r>
            <a:endParaRPr lang="en-ZA" sz="5400" dirty="0"/>
          </a:p>
        </p:txBody>
      </p:sp>
      <p:sp>
        <p:nvSpPr>
          <p:cNvPr id="3" name="Rectangle 2"/>
          <p:cNvSpPr/>
          <p:nvPr/>
        </p:nvSpPr>
        <p:spPr>
          <a:xfrm>
            <a:off x="755650" y="1647398"/>
            <a:ext cx="7632700" cy="3046988"/>
          </a:xfrm>
          <a:prstGeom prst="rect">
            <a:avLst/>
          </a:prstGeom>
        </p:spPr>
        <p:txBody>
          <a:bodyPr wrap="square">
            <a:spAutoFit/>
          </a:bodyPr>
          <a:lstStyle/>
          <a:p>
            <a:pPr marL="342900" indent="-342900">
              <a:buFont typeface="Arial" pitchFamily="34" charset="0"/>
              <a:buChar char="•"/>
            </a:pPr>
            <a:r>
              <a:rPr lang="en-ZA" sz="2400" dirty="0"/>
              <a:t>To find </a:t>
            </a:r>
            <a:r>
              <a:rPr lang="en-ZA" sz="2400" dirty="0" smtClean="0"/>
              <a:t>the SNIP </a:t>
            </a:r>
            <a:r>
              <a:rPr lang="en-ZA" sz="2400" dirty="0"/>
              <a:t>indicator, go to:</a:t>
            </a:r>
            <a:br>
              <a:rPr lang="en-ZA" sz="2400" dirty="0"/>
            </a:br>
            <a:r>
              <a:rPr lang="en-ZA" sz="2400" dirty="0">
                <a:solidFill>
                  <a:schemeClr val="accent5">
                    <a:lumMod val="25000"/>
                  </a:schemeClr>
                </a:solidFill>
                <a:hlinkClick r:id="rId5"/>
              </a:rPr>
              <a:t>Library </a:t>
            </a:r>
            <a:r>
              <a:rPr lang="en-ZA" sz="2400" dirty="0" smtClean="0">
                <a:solidFill>
                  <a:schemeClr val="accent5">
                    <a:lumMod val="25000"/>
                  </a:schemeClr>
                </a:solidFill>
                <a:hlinkClick r:id="rId5"/>
              </a:rPr>
              <a:t>homepage (library.sun.ac.za) </a:t>
            </a:r>
            <a:r>
              <a:rPr lang="en-ZA" sz="2400" dirty="0" smtClean="0"/>
              <a:t>&gt; </a:t>
            </a:r>
            <a:r>
              <a:rPr lang="en-ZA" sz="2400" dirty="0"/>
              <a:t>Search &gt; E-databases &gt; Scopus &gt; Click on Sources in the top horisontal menu bar</a:t>
            </a:r>
            <a:r>
              <a:rPr lang="en-ZA" sz="2400" dirty="0" smtClean="0"/>
              <a:t>.</a:t>
            </a:r>
          </a:p>
          <a:p>
            <a:endParaRPr lang="en-ZA" sz="2400" dirty="0"/>
          </a:p>
          <a:p>
            <a:pPr marL="342900" indent="-342900">
              <a:buFont typeface="Arial" pitchFamily="34" charset="0"/>
              <a:buChar char="•"/>
            </a:pPr>
            <a:r>
              <a:rPr lang="en-ZA" sz="2400" dirty="0" smtClean="0"/>
              <a:t>In the search box to the right, type the title of the journal e.g. </a:t>
            </a:r>
            <a:r>
              <a:rPr lang="en-ZA" sz="2400" i="1" dirty="0"/>
              <a:t>African Journal of AIDS Research </a:t>
            </a:r>
          </a:p>
          <a:p>
            <a:endParaRPr lang="en-ZA" sz="2400" dirty="0"/>
          </a:p>
        </p:txBody>
      </p:sp>
      <p:pic>
        <p:nvPicPr>
          <p:cNvPr id="7" name="Picture 6"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1800" y="4446909"/>
            <a:ext cx="8274350" cy="1512516"/>
          </a:xfrm>
          <a:prstGeom prst="rect">
            <a:avLst/>
          </a:prstGeom>
          <a:ln w="3175">
            <a:solidFill>
              <a:schemeClr val="tx1"/>
            </a:solidFill>
          </a:ln>
        </p:spPr>
      </p:pic>
      <p:sp>
        <p:nvSpPr>
          <p:cNvPr id="8" name="Rectangle 7"/>
          <p:cNvSpPr/>
          <p:nvPr/>
        </p:nvSpPr>
        <p:spPr>
          <a:xfrm>
            <a:off x="7019925" y="4869160"/>
            <a:ext cx="1800547" cy="10871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326829153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Line 2"/>
          <p:cNvSpPr>
            <a:spLocks noChangeShapeType="1"/>
          </p:cNvSpPr>
          <p:nvPr/>
        </p:nvSpPr>
        <p:spPr bwMode="auto">
          <a:xfrm>
            <a:off x="755650" y="836613"/>
            <a:ext cx="7704138" cy="0"/>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ZA" sz="5400" dirty="0" smtClean="0">
              <a:solidFill>
                <a:srgbClr val="000000"/>
              </a:solidFill>
              <a:latin typeface="Verdana" pitchFamily="34" charset="0"/>
            </a:endParaRPr>
          </a:p>
        </p:txBody>
      </p:sp>
      <p:sp>
        <p:nvSpPr>
          <p:cNvPr id="19460" name="Text Box 4"/>
          <p:cNvSpPr txBox="1">
            <a:spLocks noChangeArrowheads="1"/>
          </p:cNvSpPr>
          <p:nvPr/>
        </p:nvSpPr>
        <p:spPr bwMode="auto">
          <a:xfrm>
            <a:off x="6588125" y="3933825"/>
            <a:ext cx="43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dirty="0" smtClean="0">
              <a:solidFill>
                <a:srgbClr val="000000"/>
              </a:solidFill>
            </a:endParaRPr>
          </a:p>
        </p:txBody>
      </p:sp>
      <p:sp>
        <p:nvSpPr>
          <p:cNvPr id="19461" name="Text Box 5"/>
          <p:cNvSpPr txBox="1">
            <a:spLocks noChangeArrowheads="1"/>
          </p:cNvSpPr>
          <p:nvPr/>
        </p:nvSpPr>
        <p:spPr bwMode="auto">
          <a:xfrm>
            <a:off x="3059113" y="5589588"/>
            <a:ext cx="5762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dirty="0" smtClean="0">
              <a:solidFill>
                <a:srgbClr val="000000"/>
              </a:solidFill>
            </a:endParaRPr>
          </a:p>
        </p:txBody>
      </p:sp>
      <p:pic>
        <p:nvPicPr>
          <p:cNvPr id="19463" name="Picture 7" descr="lea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8350" y="549275"/>
            <a:ext cx="50482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5" y="260350"/>
            <a:ext cx="504825"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8" name="Rectangle 12"/>
          <p:cNvSpPr>
            <a:spLocks noChangeArrowheads="1"/>
          </p:cNvSpPr>
          <p:nvPr/>
        </p:nvSpPr>
        <p:spPr bwMode="auto">
          <a:xfrm>
            <a:off x="0" y="981075"/>
            <a:ext cx="8997950" cy="542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en-US" sz="3200" dirty="0" smtClean="0">
              <a:solidFill>
                <a:srgbClr val="000000"/>
              </a:solidFill>
              <a:latin typeface="Tahoma" pitchFamily="34" charset="0"/>
            </a:endParaRPr>
          </a:p>
        </p:txBody>
      </p:sp>
      <p:sp>
        <p:nvSpPr>
          <p:cNvPr id="19469" name="Text Box 13"/>
          <p:cNvSpPr txBox="1">
            <a:spLocks noChangeArrowheads="1"/>
          </p:cNvSpPr>
          <p:nvPr/>
        </p:nvSpPr>
        <p:spPr bwMode="auto">
          <a:xfrm>
            <a:off x="1187450" y="0"/>
            <a:ext cx="79565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ZA" sz="5400" dirty="0" smtClean="0"/>
              <a:t>Citation Analyser</a:t>
            </a:r>
            <a:endParaRPr lang="en-ZA" sz="5400" dirty="0"/>
          </a:p>
        </p:txBody>
      </p:sp>
      <p:pic>
        <p:nvPicPr>
          <p:cNvPr id="3" name="Picture 2"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650" y="981075"/>
            <a:ext cx="7596336" cy="5618043"/>
          </a:xfrm>
          <a:prstGeom prst="rect">
            <a:avLst/>
          </a:prstGeom>
        </p:spPr>
      </p:pic>
    </p:spTree>
    <p:extLst>
      <p:ext uri="{BB962C8B-B14F-4D97-AF65-F5344CB8AC3E}">
        <p14:creationId xmlns:p14="http://schemas.microsoft.com/office/powerpoint/2010/main" val="216307137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Line 2"/>
          <p:cNvSpPr>
            <a:spLocks noChangeShapeType="1"/>
          </p:cNvSpPr>
          <p:nvPr/>
        </p:nvSpPr>
        <p:spPr bwMode="auto">
          <a:xfrm>
            <a:off x="755650" y="836613"/>
            <a:ext cx="7704138" cy="0"/>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ZA" sz="5400" dirty="0" smtClean="0">
              <a:solidFill>
                <a:srgbClr val="000000"/>
              </a:solidFill>
              <a:latin typeface="Verdana" pitchFamily="34" charset="0"/>
            </a:endParaRPr>
          </a:p>
        </p:txBody>
      </p:sp>
      <p:sp>
        <p:nvSpPr>
          <p:cNvPr id="19460" name="Text Box 4"/>
          <p:cNvSpPr txBox="1">
            <a:spLocks noChangeArrowheads="1"/>
          </p:cNvSpPr>
          <p:nvPr/>
        </p:nvSpPr>
        <p:spPr bwMode="auto">
          <a:xfrm>
            <a:off x="6588125" y="3933825"/>
            <a:ext cx="43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dirty="0" smtClean="0">
              <a:solidFill>
                <a:srgbClr val="000000"/>
              </a:solidFill>
            </a:endParaRPr>
          </a:p>
        </p:txBody>
      </p:sp>
      <p:sp>
        <p:nvSpPr>
          <p:cNvPr id="19461" name="Text Box 5"/>
          <p:cNvSpPr txBox="1">
            <a:spLocks noChangeArrowheads="1"/>
          </p:cNvSpPr>
          <p:nvPr/>
        </p:nvSpPr>
        <p:spPr bwMode="auto">
          <a:xfrm>
            <a:off x="3059113" y="5589588"/>
            <a:ext cx="5762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dirty="0" smtClean="0">
              <a:solidFill>
                <a:srgbClr val="000000"/>
              </a:solidFill>
            </a:endParaRPr>
          </a:p>
        </p:txBody>
      </p:sp>
      <p:pic>
        <p:nvPicPr>
          <p:cNvPr id="19463" name="Picture 7" descr="lea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8350" y="549275"/>
            <a:ext cx="50482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5" y="260350"/>
            <a:ext cx="504825"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8" name="Rectangle 12"/>
          <p:cNvSpPr>
            <a:spLocks noChangeArrowheads="1"/>
          </p:cNvSpPr>
          <p:nvPr/>
        </p:nvSpPr>
        <p:spPr bwMode="auto">
          <a:xfrm>
            <a:off x="0" y="981075"/>
            <a:ext cx="8997950" cy="542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en-US" sz="3200" dirty="0" smtClean="0">
              <a:solidFill>
                <a:srgbClr val="000000"/>
              </a:solidFill>
              <a:latin typeface="Tahoma" pitchFamily="34" charset="0"/>
            </a:endParaRPr>
          </a:p>
        </p:txBody>
      </p:sp>
      <p:sp>
        <p:nvSpPr>
          <p:cNvPr id="19469" name="Text Box 13"/>
          <p:cNvSpPr txBox="1">
            <a:spLocks noChangeArrowheads="1"/>
          </p:cNvSpPr>
          <p:nvPr/>
        </p:nvSpPr>
        <p:spPr bwMode="auto">
          <a:xfrm>
            <a:off x="1041400" y="0"/>
            <a:ext cx="79565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ZA" sz="5400" dirty="0" smtClean="0"/>
              <a:t>Google Metrics</a:t>
            </a:r>
            <a:endParaRPr lang="en-ZA" sz="5400" dirty="0"/>
          </a:p>
        </p:txBody>
      </p:sp>
      <p:sp>
        <p:nvSpPr>
          <p:cNvPr id="3" name="Rectangle 2"/>
          <p:cNvSpPr/>
          <p:nvPr/>
        </p:nvSpPr>
        <p:spPr>
          <a:xfrm>
            <a:off x="755650" y="1647398"/>
            <a:ext cx="7632700" cy="461665"/>
          </a:xfrm>
          <a:prstGeom prst="rect">
            <a:avLst/>
          </a:prstGeom>
        </p:spPr>
        <p:txBody>
          <a:bodyPr wrap="square">
            <a:spAutoFit/>
          </a:bodyPr>
          <a:lstStyle/>
          <a:p>
            <a:pPr marL="342900" indent="-342900">
              <a:buFont typeface="Arial" pitchFamily="34" charset="0"/>
              <a:buChar char="•"/>
            </a:pPr>
            <a:endParaRPr lang="en-ZA" sz="2400" dirty="0" smtClean="0"/>
          </a:p>
        </p:txBody>
      </p:sp>
      <p:pic>
        <p:nvPicPr>
          <p:cNvPr id="2" name="Picture 1"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040" y="1347158"/>
            <a:ext cx="8893175" cy="4609141"/>
          </a:xfrm>
          <a:prstGeom prst="rect">
            <a:avLst/>
          </a:prstGeom>
          <a:ln>
            <a:solidFill>
              <a:schemeClr val="bg1">
                <a:lumMod val="75000"/>
              </a:schemeClr>
            </a:solidFill>
          </a:ln>
        </p:spPr>
      </p:pic>
      <p:sp>
        <p:nvSpPr>
          <p:cNvPr id="4" name="Rectangle 3"/>
          <p:cNvSpPr/>
          <p:nvPr/>
        </p:nvSpPr>
        <p:spPr>
          <a:xfrm>
            <a:off x="6836940" y="1196752"/>
            <a:ext cx="864319" cy="5946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6-Point Star 4"/>
          <p:cNvSpPr/>
          <p:nvPr/>
        </p:nvSpPr>
        <p:spPr>
          <a:xfrm>
            <a:off x="6973465" y="965274"/>
            <a:ext cx="431800" cy="431949"/>
          </a:xfrm>
          <a:prstGeom prst="star6">
            <a:avLst>
              <a:gd name="adj" fmla="val 11025"/>
              <a:gd name="hf" fmla="val 11547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6" name="TextBox 5"/>
          <p:cNvSpPr txBox="1"/>
          <p:nvPr/>
        </p:nvSpPr>
        <p:spPr>
          <a:xfrm>
            <a:off x="4716016" y="1878230"/>
            <a:ext cx="4177159" cy="2308324"/>
          </a:xfrm>
          <a:prstGeom prst="rect">
            <a:avLst/>
          </a:prstGeom>
          <a:noFill/>
        </p:spPr>
        <p:txBody>
          <a:bodyPr wrap="square" rtlCol="0">
            <a:spAutoFit/>
          </a:bodyPr>
          <a:lstStyle/>
          <a:p>
            <a:pPr marL="285750" indent="-285750">
              <a:buFont typeface="Arial" pitchFamily="34" charset="0"/>
              <a:buChar char="•"/>
            </a:pPr>
            <a:r>
              <a:rPr lang="en-ZA" dirty="0" smtClean="0"/>
              <a:t>Google Scholar ranks scholarly journals based on h5-index</a:t>
            </a:r>
          </a:p>
          <a:p>
            <a:pPr marL="285750" indent="-285750">
              <a:buFont typeface="Arial" pitchFamily="34" charset="0"/>
              <a:buChar char="•"/>
            </a:pPr>
            <a:r>
              <a:rPr lang="en-ZA" dirty="0" smtClean="0"/>
              <a:t>Based on the hirch-index used to express individual researcher’s impact</a:t>
            </a:r>
          </a:p>
          <a:p>
            <a:pPr marL="285750" indent="-285750">
              <a:buFont typeface="Arial" pitchFamily="34" charset="0"/>
              <a:buChar char="•"/>
            </a:pPr>
            <a:r>
              <a:rPr lang="en-ZA" dirty="0" smtClean="0"/>
              <a:t>A journal with an h5-index of 100 means that 100 of its articles have been cited 100 times over 5 years</a:t>
            </a:r>
          </a:p>
        </p:txBody>
      </p:sp>
    </p:spTree>
    <p:extLst>
      <p:ext uri="{BB962C8B-B14F-4D97-AF65-F5344CB8AC3E}">
        <p14:creationId xmlns:p14="http://schemas.microsoft.com/office/powerpoint/2010/main" val="111071953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Line 2"/>
          <p:cNvSpPr>
            <a:spLocks noChangeShapeType="1"/>
          </p:cNvSpPr>
          <p:nvPr/>
        </p:nvSpPr>
        <p:spPr bwMode="auto">
          <a:xfrm>
            <a:off x="755650" y="836613"/>
            <a:ext cx="7704138" cy="0"/>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ZA" sz="5400" dirty="0" smtClean="0">
              <a:solidFill>
                <a:srgbClr val="000000"/>
              </a:solidFill>
              <a:latin typeface="Verdana" pitchFamily="34" charset="0"/>
            </a:endParaRPr>
          </a:p>
        </p:txBody>
      </p:sp>
      <p:sp>
        <p:nvSpPr>
          <p:cNvPr id="19460" name="Text Box 4"/>
          <p:cNvSpPr txBox="1">
            <a:spLocks noChangeArrowheads="1"/>
          </p:cNvSpPr>
          <p:nvPr/>
        </p:nvSpPr>
        <p:spPr bwMode="auto">
          <a:xfrm>
            <a:off x="6588125" y="3933825"/>
            <a:ext cx="43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dirty="0" smtClean="0">
              <a:solidFill>
                <a:srgbClr val="000000"/>
              </a:solidFill>
            </a:endParaRPr>
          </a:p>
        </p:txBody>
      </p:sp>
      <p:sp>
        <p:nvSpPr>
          <p:cNvPr id="19461" name="Text Box 5"/>
          <p:cNvSpPr txBox="1">
            <a:spLocks noChangeArrowheads="1"/>
          </p:cNvSpPr>
          <p:nvPr/>
        </p:nvSpPr>
        <p:spPr bwMode="auto">
          <a:xfrm>
            <a:off x="3059113" y="5589588"/>
            <a:ext cx="5762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dirty="0" smtClean="0">
              <a:solidFill>
                <a:srgbClr val="000000"/>
              </a:solidFill>
            </a:endParaRPr>
          </a:p>
        </p:txBody>
      </p:sp>
      <p:pic>
        <p:nvPicPr>
          <p:cNvPr id="19463" name="Picture 7" descr="lea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8350" y="549275"/>
            <a:ext cx="50482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5" y="260350"/>
            <a:ext cx="504825"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8" name="Rectangle 12"/>
          <p:cNvSpPr>
            <a:spLocks noChangeArrowheads="1"/>
          </p:cNvSpPr>
          <p:nvPr/>
        </p:nvSpPr>
        <p:spPr bwMode="auto">
          <a:xfrm>
            <a:off x="0" y="981075"/>
            <a:ext cx="8997950" cy="542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en-US" sz="3200" dirty="0" smtClean="0">
              <a:solidFill>
                <a:srgbClr val="000000"/>
              </a:solidFill>
              <a:latin typeface="Tahoma" pitchFamily="34" charset="0"/>
            </a:endParaRPr>
          </a:p>
        </p:txBody>
      </p:sp>
      <p:sp>
        <p:nvSpPr>
          <p:cNvPr id="19469" name="Text Box 13"/>
          <p:cNvSpPr txBox="1">
            <a:spLocks noChangeArrowheads="1"/>
          </p:cNvSpPr>
          <p:nvPr/>
        </p:nvSpPr>
        <p:spPr bwMode="auto">
          <a:xfrm>
            <a:off x="1187450" y="86022"/>
            <a:ext cx="79565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ZA" sz="5400" dirty="0" smtClean="0"/>
              <a:t>Exercise</a:t>
            </a:r>
            <a:endParaRPr lang="en-ZA" sz="5400" dirty="0"/>
          </a:p>
        </p:txBody>
      </p:sp>
      <p:sp>
        <p:nvSpPr>
          <p:cNvPr id="3" name="Rectangle 2"/>
          <p:cNvSpPr/>
          <p:nvPr/>
        </p:nvSpPr>
        <p:spPr>
          <a:xfrm>
            <a:off x="755650" y="1647398"/>
            <a:ext cx="6840686" cy="4524315"/>
          </a:xfrm>
          <a:prstGeom prst="rect">
            <a:avLst/>
          </a:prstGeom>
        </p:spPr>
        <p:txBody>
          <a:bodyPr wrap="square">
            <a:spAutoFit/>
          </a:bodyPr>
          <a:lstStyle/>
          <a:p>
            <a:pPr marL="457200" indent="-457200">
              <a:buFont typeface="+mj-lt"/>
              <a:buAutoNum type="arabicPeriod"/>
            </a:pPr>
            <a:r>
              <a:rPr lang="en-ZA" sz="2400" dirty="0" smtClean="0"/>
              <a:t>Provide the </a:t>
            </a:r>
            <a:r>
              <a:rPr lang="en-ZA" sz="2400" b="1" dirty="0" smtClean="0"/>
              <a:t>SJR</a:t>
            </a:r>
            <a:r>
              <a:rPr lang="en-ZA" sz="2400" dirty="0" smtClean="0"/>
              <a:t> for:</a:t>
            </a:r>
          </a:p>
          <a:p>
            <a:pPr marL="914400" lvl="1" indent="-457200">
              <a:buFont typeface="+mj-lt"/>
              <a:buAutoNum type="alphaLcParenR"/>
            </a:pPr>
            <a:r>
              <a:rPr lang="en-ZA" sz="2400" i="1" dirty="0" smtClean="0"/>
              <a:t>American Journal of Sports Medicine</a:t>
            </a:r>
          </a:p>
          <a:p>
            <a:pPr marL="914400" lvl="1" indent="-457200">
              <a:buFont typeface="+mj-lt"/>
              <a:buAutoNum type="alphaLcParenR"/>
            </a:pPr>
            <a:r>
              <a:rPr lang="en-ZA" sz="2400" i="1" dirty="0" smtClean="0"/>
              <a:t>Sports Medicine </a:t>
            </a:r>
          </a:p>
          <a:p>
            <a:pPr marL="457200" indent="-457200">
              <a:buFont typeface="+mj-lt"/>
              <a:buAutoNum type="arabicPeriod"/>
            </a:pPr>
            <a:endParaRPr lang="en-ZA" sz="2400" dirty="0"/>
          </a:p>
          <a:p>
            <a:pPr marL="457200" indent="-457200">
              <a:buFont typeface="+mj-lt"/>
              <a:buAutoNum type="arabicPeriod"/>
            </a:pPr>
            <a:r>
              <a:rPr lang="en-ZA" sz="2400" dirty="0" smtClean="0"/>
              <a:t>Provide the </a:t>
            </a:r>
            <a:r>
              <a:rPr lang="en-ZA" sz="2400" b="1" dirty="0" smtClean="0"/>
              <a:t>SNIP</a:t>
            </a:r>
            <a:r>
              <a:rPr lang="en-ZA" sz="2400" dirty="0" smtClean="0"/>
              <a:t> for:</a:t>
            </a:r>
          </a:p>
          <a:p>
            <a:pPr marL="914400" lvl="1" indent="-457200">
              <a:buFont typeface="+mj-lt"/>
              <a:buAutoNum type="alphaLcParenR"/>
            </a:pPr>
            <a:r>
              <a:rPr lang="en-ZA" sz="2400" i="1" dirty="0"/>
              <a:t>South African Journal of Geology </a:t>
            </a:r>
          </a:p>
          <a:p>
            <a:pPr marL="457200" indent="-457200">
              <a:buFont typeface="+mj-lt"/>
              <a:buAutoNum type="arabicPeriod"/>
            </a:pPr>
            <a:endParaRPr lang="en-ZA" sz="2400" dirty="0"/>
          </a:p>
          <a:p>
            <a:pPr marL="457200" indent="-457200">
              <a:buFont typeface="+mj-lt"/>
              <a:buAutoNum type="arabicPeriod"/>
            </a:pPr>
            <a:r>
              <a:rPr lang="en-ZA" sz="2400" dirty="0" smtClean="0"/>
              <a:t>Use Google Scholar Metric and </a:t>
            </a:r>
            <a:br>
              <a:rPr lang="en-ZA" sz="2400" dirty="0" smtClean="0"/>
            </a:br>
            <a:r>
              <a:rPr lang="en-ZA" sz="2400" dirty="0" smtClean="0"/>
              <a:t>provide the respective h5-index for</a:t>
            </a:r>
            <a:br>
              <a:rPr lang="en-ZA" sz="2400" dirty="0" smtClean="0"/>
            </a:br>
            <a:r>
              <a:rPr lang="en-ZA" sz="2400" dirty="0" smtClean="0"/>
              <a:t>a)	Cell</a:t>
            </a:r>
            <a:br>
              <a:rPr lang="en-ZA" sz="2400" dirty="0" smtClean="0"/>
            </a:br>
            <a:r>
              <a:rPr lang="en-ZA" sz="2400" dirty="0" smtClean="0"/>
              <a:t>b)	Lancet</a:t>
            </a:r>
            <a:endParaRPr lang="en-ZA" sz="2400" i="1" dirty="0" smtClean="0"/>
          </a:p>
          <a:p>
            <a:endParaRPr lang="en-ZA" sz="2400" dirty="0"/>
          </a:p>
        </p:txBody>
      </p:sp>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6921" y="3121025"/>
            <a:ext cx="2627313" cy="373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960698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Line 2"/>
          <p:cNvSpPr>
            <a:spLocks noChangeShapeType="1"/>
          </p:cNvSpPr>
          <p:nvPr/>
        </p:nvSpPr>
        <p:spPr bwMode="auto">
          <a:xfrm>
            <a:off x="755650" y="836613"/>
            <a:ext cx="7704138" cy="0"/>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ZA" sz="5400" dirty="0" smtClean="0">
              <a:solidFill>
                <a:srgbClr val="000000"/>
              </a:solidFill>
              <a:latin typeface="Verdana" pitchFamily="34" charset="0"/>
            </a:endParaRPr>
          </a:p>
        </p:txBody>
      </p:sp>
      <p:sp>
        <p:nvSpPr>
          <p:cNvPr id="19460" name="Text Box 4"/>
          <p:cNvSpPr txBox="1">
            <a:spLocks noChangeArrowheads="1"/>
          </p:cNvSpPr>
          <p:nvPr/>
        </p:nvSpPr>
        <p:spPr bwMode="auto">
          <a:xfrm>
            <a:off x="6588125" y="3933825"/>
            <a:ext cx="43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dirty="0" smtClean="0">
              <a:solidFill>
                <a:srgbClr val="000000"/>
              </a:solidFill>
            </a:endParaRPr>
          </a:p>
        </p:txBody>
      </p:sp>
      <p:sp>
        <p:nvSpPr>
          <p:cNvPr id="19461" name="Text Box 5"/>
          <p:cNvSpPr txBox="1">
            <a:spLocks noChangeArrowheads="1"/>
          </p:cNvSpPr>
          <p:nvPr/>
        </p:nvSpPr>
        <p:spPr bwMode="auto">
          <a:xfrm>
            <a:off x="3059113" y="5589588"/>
            <a:ext cx="5762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dirty="0" smtClean="0">
              <a:solidFill>
                <a:srgbClr val="000000"/>
              </a:solidFill>
            </a:endParaRPr>
          </a:p>
        </p:txBody>
      </p:sp>
      <p:pic>
        <p:nvPicPr>
          <p:cNvPr id="19463" name="Picture 7" descr="lea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8350" y="549275"/>
            <a:ext cx="50482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5" y="260350"/>
            <a:ext cx="504825"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8" name="Rectangle 12"/>
          <p:cNvSpPr>
            <a:spLocks noChangeArrowheads="1"/>
          </p:cNvSpPr>
          <p:nvPr/>
        </p:nvSpPr>
        <p:spPr bwMode="auto">
          <a:xfrm>
            <a:off x="0" y="981075"/>
            <a:ext cx="8997950" cy="542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en-US" sz="3200" dirty="0" smtClean="0">
              <a:solidFill>
                <a:srgbClr val="000000"/>
              </a:solidFill>
              <a:latin typeface="Tahoma" pitchFamily="34" charset="0"/>
            </a:endParaRPr>
          </a:p>
        </p:txBody>
      </p:sp>
      <p:sp>
        <p:nvSpPr>
          <p:cNvPr id="19469" name="Text Box 13"/>
          <p:cNvSpPr txBox="1">
            <a:spLocks noChangeArrowheads="1"/>
          </p:cNvSpPr>
          <p:nvPr/>
        </p:nvSpPr>
        <p:spPr bwMode="auto">
          <a:xfrm>
            <a:off x="948726" y="98308"/>
            <a:ext cx="817036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ZA" sz="5400" dirty="0">
                <a:latin typeface="+mj-lt"/>
              </a:rPr>
              <a:t>Choosing </a:t>
            </a:r>
            <a:r>
              <a:rPr lang="en-ZA" sz="5400" dirty="0" smtClean="0">
                <a:latin typeface="+mj-lt"/>
              </a:rPr>
              <a:t>Open Access</a:t>
            </a:r>
            <a:endParaRPr lang="en-ZA" sz="5400" dirty="0">
              <a:latin typeface="+mj-lt"/>
            </a:endParaRPr>
          </a:p>
        </p:txBody>
      </p:sp>
      <p:sp>
        <p:nvSpPr>
          <p:cNvPr id="3" name="TextBox 2"/>
          <p:cNvSpPr txBox="1"/>
          <p:nvPr/>
        </p:nvSpPr>
        <p:spPr>
          <a:xfrm>
            <a:off x="827584" y="1034646"/>
            <a:ext cx="7488832" cy="2677656"/>
          </a:xfrm>
          <a:prstGeom prst="rect">
            <a:avLst/>
          </a:prstGeom>
          <a:noFill/>
        </p:spPr>
        <p:txBody>
          <a:bodyPr wrap="square" rtlCol="0">
            <a:spAutoFit/>
          </a:bodyPr>
          <a:lstStyle/>
          <a:p>
            <a:pPr marL="285750" indent="-285750">
              <a:buClr>
                <a:srgbClr val="60223B"/>
              </a:buClr>
              <a:buFont typeface="Arial" pitchFamily="34" charset="0"/>
              <a:buChar char="•"/>
            </a:pPr>
            <a:r>
              <a:rPr lang="en-ZA" sz="2400" dirty="0" smtClean="0"/>
              <a:t>Movement to harness Internet capabilities</a:t>
            </a:r>
            <a:br>
              <a:rPr lang="en-ZA" sz="2400" dirty="0" smtClean="0"/>
            </a:br>
            <a:endParaRPr lang="en-ZA" sz="2400" dirty="0" smtClean="0"/>
          </a:p>
          <a:p>
            <a:pPr marL="285750" indent="-285750">
              <a:buClr>
                <a:srgbClr val="60223B"/>
              </a:buClr>
              <a:buFont typeface="Arial" pitchFamily="34" charset="0"/>
              <a:buChar char="•"/>
            </a:pPr>
            <a:r>
              <a:rPr lang="en-ZA" sz="2400" dirty="0"/>
              <a:t>Berlin Declaration on Open Access to Knowledge in the Sciences and </a:t>
            </a:r>
            <a:r>
              <a:rPr lang="en-ZA" sz="2400" dirty="0" smtClean="0"/>
              <a:t>Humanities</a:t>
            </a:r>
            <a:br>
              <a:rPr lang="en-ZA" sz="2400" dirty="0" smtClean="0"/>
            </a:br>
            <a:endParaRPr lang="en-ZA" sz="2400" dirty="0" smtClean="0"/>
          </a:p>
          <a:p>
            <a:pPr marL="285750" indent="-285750">
              <a:buClr>
                <a:srgbClr val="60223B"/>
              </a:buClr>
              <a:buFont typeface="Arial" pitchFamily="34" charset="0"/>
              <a:buChar char="•"/>
            </a:pPr>
            <a:r>
              <a:rPr lang="en-ZA" sz="2400" dirty="0" smtClean="0"/>
              <a:t>Objective is to make </a:t>
            </a:r>
            <a:r>
              <a:rPr lang="en-ZA" sz="2400" dirty="0"/>
              <a:t>research material easily accessible to </a:t>
            </a:r>
            <a:r>
              <a:rPr lang="en-ZA" sz="2400" dirty="0" smtClean="0"/>
              <a:t>ALL</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4058493"/>
            <a:ext cx="1753847" cy="27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827338" y="3879161"/>
            <a:ext cx="6048672" cy="2677656"/>
          </a:xfrm>
          <a:prstGeom prst="rect">
            <a:avLst/>
          </a:prstGeom>
          <a:noFill/>
        </p:spPr>
        <p:txBody>
          <a:bodyPr wrap="square" rtlCol="0">
            <a:spAutoFit/>
          </a:bodyPr>
          <a:lstStyle/>
          <a:p>
            <a:pPr marL="285750" indent="-285750">
              <a:lnSpc>
                <a:spcPct val="150000"/>
              </a:lnSpc>
              <a:buClr>
                <a:srgbClr val="60223B"/>
              </a:buClr>
              <a:buFont typeface="Arial" pitchFamily="34" charset="0"/>
              <a:buChar char="•"/>
            </a:pPr>
            <a:r>
              <a:rPr lang="en-ZA" sz="2400" dirty="0"/>
              <a:t>Traditional journals’ business model </a:t>
            </a:r>
            <a:r>
              <a:rPr lang="en-ZA" sz="2400" dirty="0" smtClean="0"/>
              <a:t>=</a:t>
            </a:r>
            <a:br>
              <a:rPr lang="en-ZA" sz="2400" dirty="0" smtClean="0"/>
            </a:br>
            <a:r>
              <a:rPr lang="en-ZA" sz="2400" dirty="0" smtClean="0"/>
              <a:t>	</a:t>
            </a:r>
            <a:r>
              <a:rPr lang="en-ZA" sz="2400" dirty="0" smtClean="0">
                <a:solidFill>
                  <a:srgbClr val="008000"/>
                </a:solidFill>
              </a:rPr>
              <a:t>subscriptions</a:t>
            </a:r>
            <a:endParaRPr lang="en-ZA" sz="2400" dirty="0">
              <a:solidFill>
                <a:srgbClr val="008000"/>
              </a:solidFill>
            </a:endParaRPr>
          </a:p>
          <a:p>
            <a:pPr marL="285750" indent="-285750">
              <a:lnSpc>
                <a:spcPct val="150000"/>
              </a:lnSpc>
              <a:buClr>
                <a:srgbClr val="60223B"/>
              </a:buClr>
              <a:buFont typeface="Arial" pitchFamily="34" charset="0"/>
              <a:buChar char="•"/>
            </a:pPr>
            <a:r>
              <a:rPr lang="en-ZA" sz="2400" dirty="0"/>
              <a:t>Open Access business model = </a:t>
            </a:r>
            <a:br>
              <a:rPr lang="en-ZA" sz="2400" dirty="0"/>
            </a:br>
            <a:r>
              <a:rPr lang="en-ZA" sz="2400" dirty="0"/>
              <a:t>	</a:t>
            </a:r>
            <a:r>
              <a:rPr lang="en-ZA" sz="2400" dirty="0">
                <a:solidFill>
                  <a:srgbClr val="008000"/>
                </a:solidFill>
              </a:rPr>
              <a:t>author/research funds</a:t>
            </a:r>
          </a:p>
          <a:p>
            <a:endParaRPr lang="en-ZA" sz="2400" dirty="0"/>
          </a:p>
        </p:txBody>
      </p:sp>
    </p:spTree>
    <p:extLst>
      <p:ext uri="{BB962C8B-B14F-4D97-AF65-F5344CB8AC3E}">
        <p14:creationId xmlns:p14="http://schemas.microsoft.com/office/powerpoint/2010/main" val="19236406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Line 2"/>
          <p:cNvSpPr>
            <a:spLocks noChangeShapeType="1"/>
          </p:cNvSpPr>
          <p:nvPr/>
        </p:nvSpPr>
        <p:spPr bwMode="auto">
          <a:xfrm>
            <a:off x="755650" y="836613"/>
            <a:ext cx="7704138" cy="0"/>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ZA" sz="5400" dirty="0" smtClean="0">
              <a:solidFill>
                <a:srgbClr val="000000"/>
              </a:solidFill>
              <a:latin typeface="Verdana" pitchFamily="34" charset="0"/>
            </a:endParaRPr>
          </a:p>
        </p:txBody>
      </p:sp>
      <p:sp>
        <p:nvSpPr>
          <p:cNvPr id="19460" name="Text Box 4"/>
          <p:cNvSpPr txBox="1">
            <a:spLocks noChangeArrowheads="1"/>
          </p:cNvSpPr>
          <p:nvPr/>
        </p:nvSpPr>
        <p:spPr bwMode="auto">
          <a:xfrm>
            <a:off x="6588125" y="3933825"/>
            <a:ext cx="43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dirty="0" smtClean="0">
              <a:solidFill>
                <a:srgbClr val="000000"/>
              </a:solidFill>
            </a:endParaRPr>
          </a:p>
        </p:txBody>
      </p:sp>
      <p:sp>
        <p:nvSpPr>
          <p:cNvPr id="19461" name="Text Box 5"/>
          <p:cNvSpPr txBox="1">
            <a:spLocks noChangeArrowheads="1"/>
          </p:cNvSpPr>
          <p:nvPr/>
        </p:nvSpPr>
        <p:spPr bwMode="auto">
          <a:xfrm>
            <a:off x="3059113" y="5589588"/>
            <a:ext cx="5762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dirty="0" smtClean="0">
              <a:solidFill>
                <a:srgbClr val="000000"/>
              </a:solidFill>
            </a:endParaRPr>
          </a:p>
        </p:txBody>
      </p:sp>
      <p:pic>
        <p:nvPicPr>
          <p:cNvPr id="19463" name="Picture 7" descr="lea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8350" y="549275"/>
            <a:ext cx="50482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5" y="260350"/>
            <a:ext cx="504825"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8" name="Rectangle 12"/>
          <p:cNvSpPr>
            <a:spLocks noChangeArrowheads="1"/>
          </p:cNvSpPr>
          <p:nvPr/>
        </p:nvSpPr>
        <p:spPr bwMode="auto">
          <a:xfrm>
            <a:off x="0" y="981075"/>
            <a:ext cx="8997950" cy="542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en-US" sz="3200" dirty="0" smtClean="0">
              <a:solidFill>
                <a:srgbClr val="000000"/>
              </a:solidFill>
              <a:latin typeface="Tahoma" pitchFamily="34" charset="0"/>
            </a:endParaRPr>
          </a:p>
        </p:txBody>
      </p:sp>
      <p:sp>
        <p:nvSpPr>
          <p:cNvPr id="19469" name="Text Box 13"/>
          <p:cNvSpPr txBox="1">
            <a:spLocks noChangeArrowheads="1"/>
          </p:cNvSpPr>
          <p:nvPr/>
        </p:nvSpPr>
        <p:spPr bwMode="auto">
          <a:xfrm>
            <a:off x="948726" y="98308"/>
            <a:ext cx="817036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ZA" sz="5400" dirty="0" smtClean="0">
                <a:solidFill>
                  <a:srgbClr val="008000"/>
                </a:solidFill>
                <a:latin typeface="+mj-lt"/>
              </a:rPr>
              <a:t>Green</a:t>
            </a:r>
            <a:r>
              <a:rPr lang="en-ZA" sz="5400" dirty="0" smtClean="0">
                <a:latin typeface="+mj-lt"/>
              </a:rPr>
              <a:t> </a:t>
            </a:r>
            <a:r>
              <a:rPr lang="en-ZA" sz="5400" dirty="0" smtClean="0">
                <a:solidFill>
                  <a:srgbClr val="008000"/>
                </a:solidFill>
                <a:latin typeface="+mj-lt"/>
              </a:rPr>
              <a:t>a</a:t>
            </a:r>
            <a:r>
              <a:rPr lang="en-ZA" sz="5400" dirty="0" smtClean="0">
                <a:solidFill>
                  <a:srgbClr val="9C8530"/>
                </a:solidFill>
                <a:latin typeface="+mj-lt"/>
              </a:rPr>
              <a:t>n</a:t>
            </a:r>
            <a:r>
              <a:rPr lang="en-ZA" sz="5400" dirty="0" smtClean="0">
                <a:solidFill>
                  <a:srgbClr val="CC9900"/>
                </a:solidFill>
                <a:latin typeface="+mj-lt"/>
              </a:rPr>
              <a:t>d</a:t>
            </a:r>
            <a:r>
              <a:rPr lang="en-ZA" sz="5400" dirty="0" smtClean="0">
                <a:latin typeface="+mj-lt"/>
              </a:rPr>
              <a:t> </a:t>
            </a:r>
            <a:r>
              <a:rPr lang="en-ZA" sz="5400" dirty="0" smtClean="0">
                <a:solidFill>
                  <a:srgbClr val="CC9900"/>
                </a:solidFill>
                <a:latin typeface="+mj-lt"/>
              </a:rPr>
              <a:t>Gold</a:t>
            </a:r>
            <a:endParaRPr lang="en-ZA" sz="5400" dirty="0">
              <a:solidFill>
                <a:srgbClr val="CC9900"/>
              </a:solidFill>
              <a:latin typeface="+mj-lt"/>
            </a:endParaRPr>
          </a:p>
        </p:txBody>
      </p:sp>
      <p:sp>
        <p:nvSpPr>
          <p:cNvPr id="3" name="TextBox 2"/>
          <p:cNvSpPr txBox="1"/>
          <p:nvPr/>
        </p:nvSpPr>
        <p:spPr>
          <a:xfrm>
            <a:off x="827584" y="1034646"/>
            <a:ext cx="7488832" cy="1200329"/>
          </a:xfrm>
          <a:prstGeom prst="rect">
            <a:avLst/>
          </a:prstGeom>
          <a:noFill/>
        </p:spPr>
        <p:txBody>
          <a:bodyPr wrap="square" rtlCol="0">
            <a:spAutoFit/>
          </a:bodyPr>
          <a:lstStyle/>
          <a:p>
            <a:pPr marL="285750" indent="-285750">
              <a:lnSpc>
                <a:spcPct val="150000"/>
              </a:lnSpc>
              <a:buClr>
                <a:srgbClr val="60223B"/>
              </a:buClr>
              <a:buFont typeface="Arial" pitchFamily="34" charset="0"/>
              <a:buChar char="•"/>
            </a:pPr>
            <a:r>
              <a:rPr lang="en-ZA" sz="2400" dirty="0" smtClean="0"/>
              <a:t>Green Open Access = self archiving</a:t>
            </a:r>
          </a:p>
          <a:p>
            <a:pPr marL="285750" indent="-285750">
              <a:lnSpc>
                <a:spcPct val="150000"/>
              </a:lnSpc>
              <a:buClr>
                <a:srgbClr val="60223B"/>
              </a:buClr>
              <a:buFont typeface="Arial" pitchFamily="34" charset="0"/>
              <a:buChar char="•"/>
            </a:pPr>
            <a:r>
              <a:rPr lang="en-ZA" sz="2400" dirty="0" smtClean="0"/>
              <a:t>Gold Open Access = open access journal</a:t>
            </a:r>
            <a:endParaRPr lang="en-ZA" sz="2400" dirty="0"/>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1928" y="3284044"/>
            <a:ext cx="4129792" cy="3097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50825" y="3493888"/>
            <a:ext cx="4783084" cy="2677656"/>
          </a:xfrm>
          <a:prstGeom prst="rect">
            <a:avLst/>
          </a:prstGeom>
          <a:noFill/>
        </p:spPr>
        <p:txBody>
          <a:bodyPr wrap="square" rtlCol="0">
            <a:spAutoFit/>
          </a:bodyPr>
          <a:lstStyle/>
          <a:p>
            <a:r>
              <a:rPr lang="en-ZA" sz="2400" b="1" dirty="0" smtClean="0"/>
              <a:t>Creative Commons </a:t>
            </a:r>
            <a:r>
              <a:rPr lang="en-ZA" sz="2400" dirty="0" smtClean="0"/>
              <a:t>licenses -</a:t>
            </a:r>
          </a:p>
          <a:p>
            <a:r>
              <a:rPr lang="en-ZA" sz="2400" dirty="0"/>
              <a:t>authors grant a </a:t>
            </a:r>
            <a:r>
              <a:rPr lang="en-ZA" sz="2400" u="sng" dirty="0"/>
              <a:t>non-exclusive license </a:t>
            </a:r>
            <a:r>
              <a:rPr lang="en-ZA" sz="2400" dirty="0"/>
              <a:t>to the publisher to distribute </a:t>
            </a:r>
            <a:r>
              <a:rPr lang="en-ZA" sz="2400" dirty="0" smtClean="0"/>
              <a:t>their work</a:t>
            </a:r>
          </a:p>
          <a:p>
            <a:endParaRPr lang="en-ZA" sz="2400" dirty="0"/>
          </a:p>
          <a:p>
            <a:r>
              <a:rPr lang="en-ZA" sz="2400" b="1" dirty="0" smtClean="0"/>
              <a:t>CC-BY</a:t>
            </a:r>
            <a:r>
              <a:rPr lang="en-ZA" sz="2400" dirty="0" smtClean="0"/>
              <a:t> </a:t>
            </a:r>
            <a:r>
              <a:rPr lang="en-ZA" sz="2400" dirty="0"/>
              <a:t>unrestricted reuse of content, subject </a:t>
            </a:r>
            <a:r>
              <a:rPr lang="en-ZA" sz="2400" dirty="0" smtClean="0"/>
              <a:t>to attribution</a:t>
            </a:r>
            <a:endParaRPr lang="en-ZA" sz="2400" dirty="0"/>
          </a:p>
        </p:txBody>
      </p:sp>
    </p:spTree>
    <p:extLst>
      <p:ext uri="{BB962C8B-B14F-4D97-AF65-F5344CB8AC3E}">
        <p14:creationId xmlns:p14="http://schemas.microsoft.com/office/powerpoint/2010/main" val="122492365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Line 2"/>
          <p:cNvSpPr>
            <a:spLocks noChangeShapeType="1"/>
          </p:cNvSpPr>
          <p:nvPr/>
        </p:nvSpPr>
        <p:spPr bwMode="auto">
          <a:xfrm>
            <a:off x="755650" y="836613"/>
            <a:ext cx="7704138" cy="0"/>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ZA" sz="5400" dirty="0" smtClean="0">
              <a:solidFill>
                <a:srgbClr val="000000"/>
              </a:solidFill>
              <a:latin typeface="Verdana" pitchFamily="34" charset="0"/>
            </a:endParaRPr>
          </a:p>
        </p:txBody>
      </p:sp>
      <p:sp>
        <p:nvSpPr>
          <p:cNvPr id="19460" name="Text Box 4"/>
          <p:cNvSpPr txBox="1">
            <a:spLocks noChangeArrowheads="1"/>
          </p:cNvSpPr>
          <p:nvPr/>
        </p:nvSpPr>
        <p:spPr bwMode="auto">
          <a:xfrm>
            <a:off x="6588125" y="3933825"/>
            <a:ext cx="43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dirty="0" smtClean="0">
              <a:solidFill>
                <a:srgbClr val="000000"/>
              </a:solidFill>
            </a:endParaRPr>
          </a:p>
        </p:txBody>
      </p:sp>
      <p:sp>
        <p:nvSpPr>
          <p:cNvPr id="19461" name="Text Box 5"/>
          <p:cNvSpPr txBox="1">
            <a:spLocks noChangeArrowheads="1"/>
          </p:cNvSpPr>
          <p:nvPr/>
        </p:nvSpPr>
        <p:spPr bwMode="auto">
          <a:xfrm>
            <a:off x="3059113" y="5589588"/>
            <a:ext cx="5762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dirty="0" smtClean="0">
              <a:solidFill>
                <a:srgbClr val="000000"/>
              </a:solidFill>
            </a:endParaRPr>
          </a:p>
        </p:txBody>
      </p:sp>
      <p:pic>
        <p:nvPicPr>
          <p:cNvPr id="19463" name="Picture 7" descr="lea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8350" y="549275"/>
            <a:ext cx="50482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5" y="260350"/>
            <a:ext cx="504825"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8" name="Rectangle 12"/>
          <p:cNvSpPr>
            <a:spLocks noChangeArrowheads="1"/>
          </p:cNvSpPr>
          <p:nvPr/>
        </p:nvSpPr>
        <p:spPr bwMode="auto">
          <a:xfrm>
            <a:off x="0" y="981075"/>
            <a:ext cx="8997950" cy="542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en-US" sz="3200" dirty="0" smtClean="0">
              <a:solidFill>
                <a:srgbClr val="000000"/>
              </a:solidFill>
              <a:latin typeface="Tahoma" pitchFamily="34" charset="0"/>
            </a:endParaRPr>
          </a:p>
        </p:txBody>
      </p:sp>
      <p:sp>
        <p:nvSpPr>
          <p:cNvPr id="19469" name="Text Box 13"/>
          <p:cNvSpPr txBox="1">
            <a:spLocks noChangeArrowheads="1"/>
          </p:cNvSpPr>
          <p:nvPr/>
        </p:nvSpPr>
        <p:spPr bwMode="auto">
          <a:xfrm>
            <a:off x="948726" y="98308"/>
            <a:ext cx="817036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ZA" sz="5400" dirty="0" smtClean="0">
                <a:latin typeface="+mj-lt"/>
              </a:rPr>
              <a:t>Benefits of Open Access</a:t>
            </a:r>
            <a:endParaRPr lang="en-ZA" sz="5400" dirty="0">
              <a:latin typeface="+mj-lt"/>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5425" y="2633663"/>
            <a:ext cx="3429000" cy="333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27584" y="1034646"/>
            <a:ext cx="7488832" cy="3416320"/>
          </a:xfrm>
          <a:prstGeom prst="rect">
            <a:avLst/>
          </a:prstGeom>
          <a:noFill/>
        </p:spPr>
        <p:txBody>
          <a:bodyPr wrap="square" rtlCol="0">
            <a:spAutoFit/>
          </a:bodyPr>
          <a:lstStyle/>
          <a:p>
            <a:pPr marL="285750" indent="-285750">
              <a:lnSpc>
                <a:spcPct val="150000"/>
              </a:lnSpc>
              <a:buClr>
                <a:srgbClr val="60223B"/>
              </a:buClr>
              <a:buFont typeface="Arial" pitchFamily="34" charset="0"/>
              <a:buChar char="•"/>
            </a:pPr>
            <a:r>
              <a:rPr lang="en-ZA" sz="2400" dirty="0" smtClean="0"/>
              <a:t>Increased visibility</a:t>
            </a:r>
          </a:p>
          <a:p>
            <a:pPr marL="285750" indent="-285750">
              <a:lnSpc>
                <a:spcPct val="150000"/>
              </a:lnSpc>
              <a:buClr>
                <a:srgbClr val="60223B"/>
              </a:buClr>
              <a:buFont typeface="Arial" pitchFamily="34" charset="0"/>
              <a:buChar char="•"/>
            </a:pPr>
            <a:r>
              <a:rPr lang="en-ZA" sz="2400" dirty="0" smtClean="0"/>
              <a:t>Increased usage</a:t>
            </a:r>
          </a:p>
          <a:p>
            <a:pPr marL="285750" indent="-285750">
              <a:lnSpc>
                <a:spcPct val="150000"/>
              </a:lnSpc>
              <a:buClr>
                <a:srgbClr val="60223B"/>
              </a:buClr>
              <a:buFont typeface="Arial" pitchFamily="34" charset="0"/>
              <a:buChar char="•"/>
            </a:pPr>
            <a:r>
              <a:rPr lang="en-ZA" sz="2400" dirty="0" smtClean="0"/>
              <a:t>Increased impact</a:t>
            </a:r>
          </a:p>
          <a:p>
            <a:pPr marL="285750" indent="-285750">
              <a:lnSpc>
                <a:spcPct val="150000"/>
              </a:lnSpc>
              <a:buClr>
                <a:srgbClr val="60223B"/>
              </a:buClr>
              <a:buFont typeface="Arial" pitchFamily="34" charset="0"/>
              <a:buChar char="•"/>
            </a:pPr>
            <a:r>
              <a:rPr lang="en-ZA" sz="2400" dirty="0" smtClean="0"/>
              <a:t>Access to those who cannot afford</a:t>
            </a:r>
          </a:p>
          <a:p>
            <a:pPr marL="285750" indent="-285750">
              <a:lnSpc>
                <a:spcPct val="150000"/>
              </a:lnSpc>
              <a:buClr>
                <a:srgbClr val="60223B"/>
              </a:buClr>
              <a:buFont typeface="Arial" pitchFamily="34" charset="0"/>
              <a:buChar char="•"/>
            </a:pPr>
            <a:r>
              <a:rPr lang="en-ZA" sz="2400" dirty="0" smtClean="0"/>
              <a:t>Centrally &amp; safely archived</a:t>
            </a:r>
          </a:p>
          <a:p>
            <a:pPr marL="285750" indent="-285750">
              <a:lnSpc>
                <a:spcPct val="150000"/>
              </a:lnSpc>
              <a:buClr>
                <a:srgbClr val="60223B"/>
              </a:buClr>
              <a:buFont typeface="Arial" pitchFamily="34" charset="0"/>
              <a:buChar char="•"/>
            </a:pPr>
            <a:r>
              <a:rPr lang="en-ZA" sz="2400" dirty="0" smtClean="0"/>
              <a:t>Reviewed by all …</a:t>
            </a:r>
            <a:endParaRPr lang="en-ZA" sz="2400" dirty="0"/>
          </a:p>
        </p:txBody>
      </p:sp>
    </p:spTree>
    <p:extLst>
      <p:ext uri="{BB962C8B-B14F-4D97-AF65-F5344CB8AC3E}">
        <p14:creationId xmlns:p14="http://schemas.microsoft.com/office/powerpoint/2010/main" val="156296782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Line 2"/>
          <p:cNvSpPr>
            <a:spLocks noChangeShapeType="1"/>
          </p:cNvSpPr>
          <p:nvPr/>
        </p:nvSpPr>
        <p:spPr bwMode="auto">
          <a:xfrm>
            <a:off x="755650" y="836613"/>
            <a:ext cx="7704138" cy="0"/>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ZA" sz="5400" dirty="0" smtClean="0">
              <a:solidFill>
                <a:srgbClr val="000000"/>
              </a:solidFill>
              <a:latin typeface="Verdana" pitchFamily="34" charset="0"/>
            </a:endParaRPr>
          </a:p>
        </p:txBody>
      </p:sp>
      <p:sp>
        <p:nvSpPr>
          <p:cNvPr id="19460" name="Text Box 4"/>
          <p:cNvSpPr txBox="1">
            <a:spLocks noChangeArrowheads="1"/>
          </p:cNvSpPr>
          <p:nvPr/>
        </p:nvSpPr>
        <p:spPr bwMode="auto">
          <a:xfrm>
            <a:off x="6588125" y="3933825"/>
            <a:ext cx="43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dirty="0" smtClean="0">
              <a:solidFill>
                <a:srgbClr val="000000"/>
              </a:solidFill>
            </a:endParaRPr>
          </a:p>
        </p:txBody>
      </p:sp>
      <p:pic>
        <p:nvPicPr>
          <p:cNvPr id="19463" name="Picture 7" descr="lea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8350" y="549275"/>
            <a:ext cx="50482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5" y="260350"/>
            <a:ext cx="504825"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9" name="Text Box 13"/>
          <p:cNvSpPr txBox="1">
            <a:spLocks noChangeArrowheads="1"/>
          </p:cNvSpPr>
          <p:nvPr/>
        </p:nvSpPr>
        <p:spPr bwMode="auto">
          <a:xfrm>
            <a:off x="948726" y="98308"/>
            <a:ext cx="817036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ZA" sz="5400" dirty="0" smtClean="0">
                <a:latin typeface="Gill Sans MT" pitchFamily="34" charset="0"/>
              </a:rPr>
              <a:t>OA at Stellenbosch</a:t>
            </a:r>
            <a:endParaRPr lang="en-ZA" sz="5400" dirty="0">
              <a:latin typeface="Gill Sans MT" pitchFamily="34" charset="0"/>
            </a:endParaRPr>
          </a:p>
        </p:txBody>
      </p:sp>
      <p:sp>
        <p:nvSpPr>
          <p:cNvPr id="2" name="Rectangle 1"/>
          <p:cNvSpPr/>
          <p:nvPr/>
        </p:nvSpPr>
        <p:spPr>
          <a:xfrm>
            <a:off x="250825" y="1103843"/>
            <a:ext cx="8642350" cy="400110"/>
          </a:xfrm>
          <a:prstGeom prst="rect">
            <a:avLst/>
          </a:prstGeom>
        </p:spPr>
        <p:txBody>
          <a:bodyPr wrap="square">
            <a:spAutoFit/>
          </a:bodyPr>
          <a:lstStyle/>
          <a:p>
            <a:r>
              <a:rPr lang="en-ZA" sz="2000" dirty="0">
                <a:hlinkClick r:id="rId5"/>
              </a:rPr>
              <a:t>http://library.sun.ac.za/English/services/az/oa/Pages/default.aspx</a:t>
            </a:r>
            <a:endParaRPr lang="en-ZA" sz="2000" dirty="0"/>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5938" y="1447800"/>
            <a:ext cx="5572125" cy="459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52413" y="6165304"/>
            <a:ext cx="8640762" cy="369332"/>
          </a:xfrm>
          <a:prstGeom prst="rect">
            <a:avLst/>
          </a:prstGeom>
          <a:noFill/>
        </p:spPr>
        <p:txBody>
          <a:bodyPr wrap="square" rtlCol="0">
            <a:spAutoFit/>
          </a:bodyPr>
          <a:lstStyle/>
          <a:p>
            <a:r>
              <a:rPr lang="en-ZA" dirty="0" smtClean="0">
                <a:solidFill>
                  <a:srgbClr val="008000"/>
                </a:solidFill>
              </a:rPr>
              <a:t>Or, follow the path: </a:t>
            </a:r>
            <a:r>
              <a:rPr lang="en-ZA" dirty="0" smtClean="0">
                <a:solidFill>
                  <a:srgbClr val="008000"/>
                </a:solidFill>
                <a:hlinkClick r:id="rId7"/>
              </a:rPr>
              <a:t>Library homepage (library.sun.ac.za) </a:t>
            </a:r>
            <a:r>
              <a:rPr lang="en-ZA" dirty="0" smtClean="0">
                <a:solidFill>
                  <a:srgbClr val="008000"/>
                </a:solidFill>
              </a:rPr>
              <a:t>&gt; Services&gt; Open Access </a:t>
            </a:r>
            <a:endParaRPr lang="en-ZA" dirty="0">
              <a:solidFill>
                <a:srgbClr val="008000"/>
              </a:solidFill>
            </a:endParaRPr>
          </a:p>
        </p:txBody>
      </p:sp>
    </p:spTree>
    <p:extLst>
      <p:ext uri="{BB962C8B-B14F-4D97-AF65-F5344CB8AC3E}">
        <p14:creationId xmlns:p14="http://schemas.microsoft.com/office/powerpoint/2010/main" val="183121571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Line 2"/>
          <p:cNvSpPr>
            <a:spLocks noChangeShapeType="1"/>
          </p:cNvSpPr>
          <p:nvPr/>
        </p:nvSpPr>
        <p:spPr bwMode="auto">
          <a:xfrm>
            <a:off x="755650" y="836613"/>
            <a:ext cx="7704138" cy="0"/>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ZA" sz="5400" dirty="0" smtClean="0">
              <a:solidFill>
                <a:srgbClr val="000000"/>
              </a:solidFill>
              <a:latin typeface="Verdana" pitchFamily="34" charset="0"/>
            </a:endParaRPr>
          </a:p>
        </p:txBody>
      </p:sp>
      <p:sp>
        <p:nvSpPr>
          <p:cNvPr id="19460" name="Text Box 4"/>
          <p:cNvSpPr txBox="1">
            <a:spLocks noChangeArrowheads="1"/>
          </p:cNvSpPr>
          <p:nvPr/>
        </p:nvSpPr>
        <p:spPr bwMode="auto">
          <a:xfrm>
            <a:off x="6588125" y="3933825"/>
            <a:ext cx="43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dirty="0" smtClean="0">
              <a:solidFill>
                <a:srgbClr val="000000"/>
              </a:solidFill>
            </a:endParaRPr>
          </a:p>
        </p:txBody>
      </p:sp>
      <p:sp>
        <p:nvSpPr>
          <p:cNvPr id="19461" name="Text Box 5"/>
          <p:cNvSpPr txBox="1">
            <a:spLocks noChangeArrowheads="1"/>
          </p:cNvSpPr>
          <p:nvPr/>
        </p:nvSpPr>
        <p:spPr bwMode="auto">
          <a:xfrm>
            <a:off x="3059113" y="5589588"/>
            <a:ext cx="5762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dirty="0" smtClean="0">
              <a:solidFill>
                <a:srgbClr val="000000"/>
              </a:solidFill>
            </a:endParaRPr>
          </a:p>
        </p:txBody>
      </p:sp>
      <p:pic>
        <p:nvPicPr>
          <p:cNvPr id="19463" name="Picture 7" descr="lea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8350" y="549275"/>
            <a:ext cx="50482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5" y="260350"/>
            <a:ext cx="504825"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8" name="Rectangle 12"/>
          <p:cNvSpPr>
            <a:spLocks noChangeArrowheads="1"/>
          </p:cNvSpPr>
          <p:nvPr/>
        </p:nvSpPr>
        <p:spPr bwMode="auto">
          <a:xfrm>
            <a:off x="0" y="981075"/>
            <a:ext cx="8997950" cy="542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en-US" sz="3200" dirty="0" smtClean="0">
              <a:solidFill>
                <a:srgbClr val="000000"/>
              </a:solidFill>
              <a:latin typeface="Tahoma" pitchFamily="34" charset="0"/>
            </a:endParaRPr>
          </a:p>
        </p:txBody>
      </p:sp>
      <p:sp>
        <p:nvSpPr>
          <p:cNvPr id="19469" name="Text Box 13"/>
          <p:cNvSpPr txBox="1">
            <a:spLocks noChangeArrowheads="1"/>
          </p:cNvSpPr>
          <p:nvPr/>
        </p:nvSpPr>
        <p:spPr bwMode="auto">
          <a:xfrm>
            <a:off x="1187450" y="92075"/>
            <a:ext cx="72009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sz="5400" dirty="0" smtClean="0">
                <a:solidFill>
                  <a:srgbClr val="000000"/>
                </a:solidFill>
                <a:latin typeface="+mj-lt"/>
              </a:rPr>
              <a:t>Why this topic?</a:t>
            </a:r>
          </a:p>
        </p:txBody>
      </p:sp>
      <p:sp>
        <p:nvSpPr>
          <p:cNvPr id="2" name="TextBox 1"/>
          <p:cNvSpPr txBox="1"/>
          <p:nvPr/>
        </p:nvSpPr>
        <p:spPr>
          <a:xfrm>
            <a:off x="4319749" y="1157478"/>
            <a:ext cx="4428715" cy="1938992"/>
          </a:xfrm>
          <a:prstGeom prst="rect">
            <a:avLst/>
          </a:prstGeom>
          <a:noFill/>
        </p:spPr>
        <p:txBody>
          <a:bodyPr wrap="square" rtlCol="0">
            <a:spAutoFit/>
          </a:bodyPr>
          <a:lstStyle/>
          <a:p>
            <a:r>
              <a:rPr lang="en-ZA" sz="2400" b="1" dirty="0" smtClean="0"/>
              <a:t>Complex </a:t>
            </a:r>
            <a:r>
              <a:rPr lang="en-ZA" sz="2400" b="1" dirty="0"/>
              <a:t>environment</a:t>
            </a:r>
            <a:r>
              <a:rPr lang="en-ZA" sz="2400" dirty="0"/>
              <a:t>. </a:t>
            </a:r>
            <a:r>
              <a:rPr lang="en-ZA" sz="2400" dirty="0" smtClean="0"/>
              <a:t>New </a:t>
            </a:r>
            <a:r>
              <a:rPr lang="en-ZA" sz="2400" dirty="0"/>
              <a:t>journals have </a:t>
            </a:r>
            <a:r>
              <a:rPr lang="en-ZA" sz="2400" dirty="0" smtClean="0"/>
              <a:t>been established and </a:t>
            </a:r>
            <a:r>
              <a:rPr lang="en-ZA" sz="2400" dirty="0"/>
              <a:t>we now have a wider range of outlets that serve as vehicles for our </a:t>
            </a:r>
            <a:r>
              <a:rPr lang="en-ZA" sz="2400" dirty="0" smtClean="0"/>
              <a:t>research.</a:t>
            </a:r>
            <a:endParaRPr lang="en-ZA" sz="3400" dirty="0" smtClean="0"/>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975" y="1124744"/>
            <a:ext cx="2667349" cy="25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55650" y="3673862"/>
            <a:ext cx="8137525" cy="1569660"/>
          </a:xfrm>
          <a:prstGeom prst="rect">
            <a:avLst/>
          </a:prstGeom>
          <a:noFill/>
        </p:spPr>
        <p:txBody>
          <a:bodyPr wrap="square" rtlCol="0">
            <a:spAutoFit/>
          </a:bodyPr>
          <a:lstStyle/>
          <a:p>
            <a:r>
              <a:rPr lang="en-ZA" sz="2400" b="1" dirty="0"/>
              <a:t>Filling a gap</a:t>
            </a:r>
            <a:r>
              <a:rPr lang="en-ZA" sz="2400" dirty="0"/>
              <a:t>. W</a:t>
            </a:r>
            <a:r>
              <a:rPr lang="en-ZA" sz="2400" dirty="0" smtClean="0"/>
              <a:t>orkshops on academic writing/authorship, always allude to the importance of choosing the “right” journal, but often don’t provide guidance on how to go about it.</a:t>
            </a:r>
            <a:endParaRPr lang="en-ZA" sz="2400" dirty="0"/>
          </a:p>
        </p:txBody>
      </p:sp>
      <p:sp>
        <p:nvSpPr>
          <p:cNvPr id="4" name="Rectangle 3"/>
          <p:cNvSpPr/>
          <p:nvPr/>
        </p:nvSpPr>
        <p:spPr>
          <a:xfrm>
            <a:off x="2700487" y="5356135"/>
            <a:ext cx="6192688" cy="1200329"/>
          </a:xfrm>
          <a:prstGeom prst="rect">
            <a:avLst/>
          </a:prstGeom>
        </p:spPr>
        <p:txBody>
          <a:bodyPr wrap="square">
            <a:spAutoFit/>
          </a:bodyPr>
          <a:lstStyle/>
          <a:p>
            <a:r>
              <a:rPr lang="en-ZA" sz="2400" b="1" dirty="0" smtClean="0"/>
              <a:t>Strategic importance. </a:t>
            </a:r>
            <a:r>
              <a:rPr lang="en-ZA" sz="2400" dirty="0" smtClean="0"/>
              <a:t>Where you publish will affect your success as an author and ultimately affect your career.</a:t>
            </a:r>
            <a:endParaRPr lang="en-ZA" sz="2400" dirty="0"/>
          </a:p>
        </p:txBody>
      </p:sp>
    </p:spTree>
    <p:extLst>
      <p:ext uri="{BB962C8B-B14F-4D97-AF65-F5344CB8AC3E}">
        <p14:creationId xmlns:p14="http://schemas.microsoft.com/office/powerpoint/2010/main" val="234745217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Line 2"/>
          <p:cNvSpPr>
            <a:spLocks noChangeShapeType="1"/>
          </p:cNvSpPr>
          <p:nvPr/>
        </p:nvSpPr>
        <p:spPr bwMode="auto">
          <a:xfrm>
            <a:off x="755650" y="836613"/>
            <a:ext cx="7704138" cy="0"/>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ZA" sz="5400" dirty="0" smtClean="0">
              <a:solidFill>
                <a:srgbClr val="000000"/>
              </a:solidFill>
              <a:latin typeface="Verdana" pitchFamily="34" charset="0"/>
            </a:endParaRPr>
          </a:p>
        </p:txBody>
      </p:sp>
      <p:sp>
        <p:nvSpPr>
          <p:cNvPr id="19460" name="Text Box 4"/>
          <p:cNvSpPr txBox="1">
            <a:spLocks noChangeArrowheads="1"/>
          </p:cNvSpPr>
          <p:nvPr/>
        </p:nvSpPr>
        <p:spPr bwMode="auto">
          <a:xfrm>
            <a:off x="6588125" y="3933825"/>
            <a:ext cx="43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dirty="0" smtClean="0">
              <a:solidFill>
                <a:srgbClr val="000000"/>
              </a:solidFill>
            </a:endParaRPr>
          </a:p>
        </p:txBody>
      </p:sp>
      <p:sp>
        <p:nvSpPr>
          <p:cNvPr id="19461" name="Text Box 5"/>
          <p:cNvSpPr txBox="1">
            <a:spLocks noChangeArrowheads="1"/>
          </p:cNvSpPr>
          <p:nvPr/>
        </p:nvSpPr>
        <p:spPr bwMode="auto">
          <a:xfrm>
            <a:off x="3059113" y="5589588"/>
            <a:ext cx="5762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dirty="0" smtClean="0">
              <a:solidFill>
                <a:srgbClr val="000000"/>
              </a:solidFill>
            </a:endParaRPr>
          </a:p>
        </p:txBody>
      </p:sp>
      <p:pic>
        <p:nvPicPr>
          <p:cNvPr id="19463" name="Picture 7" descr="lea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8350" y="549275"/>
            <a:ext cx="50482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5" y="260350"/>
            <a:ext cx="504825"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8" name="Rectangle 12"/>
          <p:cNvSpPr>
            <a:spLocks noChangeArrowheads="1"/>
          </p:cNvSpPr>
          <p:nvPr/>
        </p:nvSpPr>
        <p:spPr bwMode="auto">
          <a:xfrm>
            <a:off x="0" y="981075"/>
            <a:ext cx="8997950" cy="542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en-US" sz="3200" dirty="0" smtClean="0">
              <a:solidFill>
                <a:srgbClr val="000000"/>
              </a:solidFill>
              <a:latin typeface="Tahoma" pitchFamily="34" charset="0"/>
            </a:endParaRPr>
          </a:p>
        </p:txBody>
      </p:sp>
      <p:sp>
        <p:nvSpPr>
          <p:cNvPr id="19469" name="Text Box 13"/>
          <p:cNvSpPr txBox="1">
            <a:spLocks noChangeArrowheads="1"/>
          </p:cNvSpPr>
          <p:nvPr/>
        </p:nvSpPr>
        <p:spPr bwMode="auto">
          <a:xfrm>
            <a:off x="948726" y="98308"/>
            <a:ext cx="817036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ZA" sz="5400" dirty="0" smtClean="0">
                <a:latin typeface="+mj-lt"/>
              </a:rPr>
              <a:t>DOAJ</a:t>
            </a:r>
            <a:endParaRPr lang="en-ZA" sz="5400" dirty="0">
              <a:latin typeface="+mj-lt"/>
            </a:endParaRPr>
          </a:p>
        </p:txBody>
      </p:sp>
      <p:sp>
        <p:nvSpPr>
          <p:cNvPr id="6" name="TextBox 5"/>
          <p:cNvSpPr txBox="1"/>
          <p:nvPr/>
        </p:nvSpPr>
        <p:spPr>
          <a:xfrm>
            <a:off x="1043608" y="1124744"/>
            <a:ext cx="5760417" cy="369332"/>
          </a:xfrm>
          <a:prstGeom prst="rect">
            <a:avLst/>
          </a:prstGeom>
          <a:noFill/>
        </p:spPr>
        <p:txBody>
          <a:bodyPr wrap="square" rtlCol="0">
            <a:spAutoFit/>
          </a:bodyPr>
          <a:lstStyle/>
          <a:p>
            <a:endParaRPr lang="en-ZA" dirty="0"/>
          </a:p>
        </p:txBody>
      </p:sp>
      <p:sp>
        <p:nvSpPr>
          <p:cNvPr id="7" name="TextBox 6"/>
          <p:cNvSpPr txBox="1"/>
          <p:nvPr/>
        </p:nvSpPr>
        <p:spPr>
          <a:xfrm>
            <a:off x="2050070" y="1118355"/>
            <a:ext cx="4896966" cy="707886"/>
          </a:xfrm>
          <a:prstGeom prst="rect">
            <a:avLst/>
          </a:prstGeom>
          <a:noFill/>
        </p:spPr>
        <p:txBody>
          <a:bodyPr wrap="square" rtlCol="0">
            <a:spAutoFit/>
          </a:bodyPr>
          <a:lstStyle/>
          <a:p>
            <a:pPr algn="ctr"/>
            <a:r>
              <a:rPr lang="en-ZA" sz="4000" dirty="0" smtClean="0">
                <a:solidFill>
                  <a:srgbClr val="008000"/>
                </a:solidFill>
                <a:hlinkClick r:id="rId5"/>
              </a:rPr>
              <a:t>www.doaj.org</a:t>
            </a:r>
            <a:endParaRPr lang="en-ZA" sz="4000" dirty="0">
              <a:solidFill>
                <a:srgbClr val="008000"/>
              </a:solidFill>
            </a:endParaRPr>
          </a:p>
        </p:txBody>
      </p:sp>
      <p:pic>
        <p:nvPicPr>
          <p:cNvPr id="8" name="Picture 7"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3608" y="1996367"/>
            <a:ext cx="7164288" cy="3941464"/>
          </a:xfrm>
          <a:prstGeom prst="rect">
            <a:avLst/>
          </a:prstGeom>
          <a:ln>
            <a:solidFill>
              <a:schemeClr val="bg1">
                <a:lumMod val="65000"/>
              </a:schemeClr>
            </a:solidFill>
          </a:ln>
        </p:spPr>
      </p:pic>
      <p:sp>
        <p:nvSpPr>
          <p:cNvPr id="9" name="Rectangle 8"/>
          <p:cNvSpPr/>
          <p:nvPr/>
        </p:nvSpPr>
        <p:spPr>
          <a:xfrm>
            <a:off x="3059113" y="3501008"/>
            <a:ext cx="1008831" cy="4660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102111397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Line 2"/>
          <p:cNvSpPr>
            <a:spLocks noChangeShapeType="1"/>
          </p:cNvSpPr>
          <p:nvPr/>
        </p:nvSpPr>
        <p:spPr bwMode="auto">
          <a:xfrm>
            <a:off x="755650" y="836613"/>
            <a:ext cx="7704138" cy="0"/>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ZA" sz="5400" dirty="0" smtClean="0">
              <a:solidFill>
                <a:srgbClr val="000000"/>
              </a:solidFill>
              <a:latin typeface="Verdana" pitchFamily="34" charset="0"/>
            </a:endParaRPr>
          </a:p>
        </p:txBody>
      </p:sp>
      <p:sp>
        <p:nvSpPr>
          <p:cNvPr id="19460" name="Text Box 4"/>
          <p:cNvSpPr txBox="1">
            <a:spLocks noChangeArrowheads="1"/>
          </p:cNvSpPr>
          <p:nvPr/>
        </p:nvSpPr>
        <p:spPr bwMode="auto">
          <a:xfrm>
            <a:off x="6588125" y="3933825"/>
            <a:ext cx="43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dirty="0" smtClean="0">
              <a:solidFill>
                <a:srgbClr val="000000"/>
              </a:solidFill>
            </a:endParaRPr>
          </a:p>
        </p:txBody>
      </p:sp>
      <p:sp>
        <p:nvSpPr>
          <p:cNvPr id="19461" name="Text Box 5"/>
          <p:cNvSpPr txBox="1">
            <a:spLocks noChangeArrowheads="1"/>
          </p:cNvSpPr>
          <p:nvPr/>
        </p:nvSpPr>
        <p:spPr bwMode="auto">
          <a:xfrm>
            <a:off x="3059113" y="5589588"/>
            <a:ext cx="5762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dirty="0" smtClean="0">
              <a:solidFill>
                <a:srgbClr val="000000"/>
              </a:solidFill>
            </a:endParaRPr>
          </a:p>
        </p:txBody>
      </p:sp>
      <p:pic>
        <p:nvPicPr>
          <p:cNvPr id="19463" name="Picture 7" descr="lea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8350" y="549275"/>
            <a:ext cx="50482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5" y="260350"/>
            <a:ext cx="504825"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8" name="Rectangle 12"/>
          <p:cNvSpPr>
            <a:spLocks noChangeArrowheads="1"/>
          </p:cNvSpPr>
          <p:nvPr/>
        </p:nvSpPr>
        <p:spPr bwMode="auto">
          <a:xfrm>
            <a:off x="0" y="981075"/>
            <a:ext cx="8997950" cy="542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en-US" sz="3200" dirty="0" smtClean="0">
              <a:solidFill>
                <a:srgbClr val="000000"/>
              </a:solidFill>
              <a:latin typeface="Tahoma" pitchFamily="34" charset="0"/>
            </a:endParaRPr>
          </a:p>
        </p:txBody>
      </p:sp>
      <p:sp>
        <p:nvSpPr>
          <p:cNvPr id="19469" name="Text Box 13"/>
          <p:cNvSpPr txBox="1">
            <a:spLocks noChangeArrowheads="1"/>
          </p:cNvSpPr>
          <p:nvPr/>
        </p:nvSpPr>
        <p:spPr bwMode="auto">
          <a:xfrm>
            <a:off x="1187450" y="86022"/>
            <a:ext cx="79565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ZA" sz="5400" dirty="0" smtClean="0"/>
              <a:t>Exercise</a:t>
            </a:r>
            <a:endParaRPr lang="en-ZA" sz="5400" dirty="0"/>
          </a:p>
        </p:txBody>
      </p:sp>
      <p:sp>
        <p:nvSpPr>
          <p:cNvPr id="3" name="Rectangle 2"/>
          <p:cNvSpPr/>
          <p:nvPr/>
        </p:nvSpPr>
        <p:spPr>
          <a:xfrm>
            <a:off x="755650" y="1647398"/>
            <a:ext cx="6840686" cy="2308324"/>
          </a:xfrm>
          <a:prstGeom prst="rect">
            <a:avLst/>
          </a:prstGeom>
        </p:spPr>
        <p:txBody>
          <a:bodyPr wrap="square">
            <a:spAutoFit/>
          </a:bodyPr>
          <a:lstStyle/>
          <a:p>
            <a:pPr marL="457200" indent="-457200">
              <a:buFont typeface="+mj-lt"/>
              <a:buAutoNum type="arabicPeriod"/>
            </a:pPr>
            <a:r>
              <a:rPr lang="en-ZA" sz="2400" dirty="0" smtClean="0"/>
              <a:t>Provide the name of an Open Access Journal in the subject fields of:</a:t>
            </a:r>
          </a:p>
          <a:p>
            <a:pPr marL="914400" lvl="1" indent="-457200">
              <a:buFont typeface="+mj-lt"/>
              <a:buAutoNum type="alphaLcParenR"/>
            </a:pPr>
            <a:r>
              <a:rPr lang="en-ZA" sz="2400" dirty="0"/>
              <a:t>mathematics </a:t>
            </a:r>
            <a:endParaRPr lang="en-ZA" sz="2400" dirty="0" smtClean="0"/>
          </a:p>
          <a:p>
            <a:pPr marL="914400" lvl="1" indent="-457200">
              <a:buFont typeface="+mj-lt"/>
              <a:buAutoNum type="alphaLcParenR"/>
            </a:pPr>
            <a:r>
              <a:rPr lang="en-ZA" sz="2400" i="1" dirty="0" smtClean="0"/>
              <a:t>statistics</a:t>
            </a:r>
          </a:p>
          <a:p>
            <a:pPr marL="457200" indent="-457200">
              <a:buFont typeface="+mj-lt"/>
              <a:buAutoNum type="arabicPeriod"/>
            </a:pPr>
            <a:endParaRPr lang="en-ZA" sz="2400" dirty="0"/>
          </a:p>
          <a:p>
            <a:endParaRPr lang="en-ZA" sz="2400" dirty="0"/>
          </a:p>
        </p:txBody>
      </p:sp>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6921" y="3121025"/>
            <a:ext cx="2627313" cy="373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950615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Line 2"/>
          <p:cNvSpPr>
            <a:spLocks noChangeShapeType="1"/>
          </p:cNvSpPr>
          <p:nvPr/>
        </p:nvSpPr>
        <p:spPr bwMode="auto">
          <a:xfrm>
            <a:off x="755650" y="836613"/>
            <a:ext cx="7704138" cy="0"/>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ZA" sz="5400" dirty="0" smtClean="0">
              <a:solidFill>
                <a:srgbClr val="000000"/>
              </a:solidFill>
              <a:latin typeface="Verdana" pitchFamily="34" charset="0"/>
            </a:endParaRPr>
          </a:p>
        </p:txBody>
      </p:sp>
      <p:sp>
        <p:nvSpPr>
          <p:cNvPr id="19460" name="Text Box 4"/>
          <p:cNvSpPr txBox="1">
            <a:spLocks noChangeArrowheads="1"/>
          </p:cNvSpPr>
          <p:nvPr/>
        </p:nvSpPr>
        <p:spPr bwMode="auto">
          <a:xfrm>
            <a:off x="6588125" y="3933825"/>
            <a:ext cx="43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dirty="0" smtClean="0">
              <a:solidFill>
                <a:srgbClr val="000000"/>
              </a:solidFill>
            </a:endParaRPr>
          </a:p>
        </p:txBody>
      </p:sp>
      <p:sp>
        <p:nvSpPr>
          <p:cNvPr id="19461" name="Text Box 5"/>
          <p:cNvSpPr txBox="1">
            <a:spLocks noChangeArrowheads="1"/>
          </p:cNvSpPr>
          <p:nvPr/>
        </p:nvSpPr>
        <p:spPr bwMode="auto">
          <a:xfrm>
            <a:off x="3059113" y="5589588"/>
            <a:ext cx="5762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dirty="0" smtClean="0">
              <a:solidFill>
                <a:srgbClr val="000000"/>
              </a:solidFill>
            </a:endParaRPr>
          </a:p>
        </p:txBody>
      </p:sp>
      <p:pic>
        <p:nvPicPr>
          <p:cNvPr id="19463" name="Picture 7" descr="lea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8350" y="549275"/>
            <a:ext cx="50482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5" y="260350"/>
            <a:ext cx="504825"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8" name="Rectangle 12"/>
          <p:cNvSpPr>
            <a:spLocks noChangeArrowheads="1"/>
          </p:cNvSpPr>
          <p:nvPr/>
        </p:nvSpPr>
        <p:spPr bwMode="auto">
          <a:xfrm>
            <a:off x="0" y="981075"/>
            <a:ext cx="8997950" cy="542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en-US" sz="3200" dirty="0" smtClean="0">
              <a:solidFill>
                <a:srgbClr val="000000"/>
              </a:solidFill>
              <a:latin typeface="Tahoma" pitchFamily="34" charset="0"/>
            </a:endParaRPr>
          </a:p>
        </p:txBody>
      </p:sp>
      <p:sp>
        <p:nvSpPr>
          <p:cNvPr id="19469" name="Text Box 13"/>
          <p:cNvSpPr txBox="1">
            <a:spLocks noChangeArrowheads="1"/>
          </p:cNvSpPr>
          <p:nvPr/>
        </p:nvSpPr>
        <p:spPr bwMode="auto">
          <a:xfrm>
            <a:off x="948726" y="98308"/>
            <a:ext cx="817036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ZA" sz="5400" dirty="0" smtClean="0">
                <a:latin typeface="+mj-lt"/>
              </a:rPr>
              <a:t>Open Access Fund</a:t>
            </a:r>
            <a:endParaRPr lang="en-ZA" sz="5400" dirty="0">
              <a:latin typeface="+mj-lt"/>
            </a:endParaRPr>
          </a:p>
        </p:txBody>
      </p:sp>
      <p:sp>
        <p:nvSpPr>
          <p:cNvPr id="2" name="Rectangle 1"/>
          <p:cNvSpPr/>
          <p:nvPr/>
        </p:nvSpPr>
        <p:spPr>
          <a:xfrm>
            <a:off x="728240" y="2594997"/>
            <a:ext cx="8137525" cy="3416320"/>
          </a:xfrm>
          <a:prstGeom prst="rect">
            <a:avLst/>
          </a:prstGeom>
        </p:spPr>
        <p:txBody>
          <a:bodyPr wrap="square">
            <a:spAutoFit/>
          </a:bodyPr>
          <a:lstStyle/>
          <a:p>
            <a:pPr marL="342900" indent="-342900">
              <a:buFont typeface="Arial" pitchFamily="34" charset="0"/>
              <a:buChar char="•"/>
            </a:pPr>
            <a:r>
              <a:rPr lang="en-ZA" sz="2400" dirty="0" smtClean="0"/>
              <a:t>Fund to </a:t>
            </a:r>
            <a:r>
              <a:rPr lang="en-ZA" sz="2400" dirty="0"/>
              <a:t>support </a:t>
            </a:r>
            <a:r>
              <a:rPr lang="en-ZA" sz="2400" dirty="0" smtClean="0"/>
              <a:t>SU </a:t>
            </a:r>
            <a:r>
              <a:rPr lang="en-ZA" sz="2400" dirty="0"/>
              <a:t>researchers </a:t>
            </a:r>
            <a:r>
              <a:rPr lang="en-ZA" sz="2400" dirty="0" smtClean="0"/>
              <a:t/>
            </a:r>
            <a:br>
              <a:rPr lang="en-ZA" sz="2400" dirty="0" smtClean="0"/>
            </a:br>
            <a:endParaRPr lang="en-ZA" sz="800" dirty="0" smtClean="0"/>
          </a:p>
          <a:p>
            <a:pPr marL="342900" indent="-342900">
              <a:buFont typeface="Arial" pitchFamily="34" charset="0"/>
              <a:buChar char="•"/>
            </a:pPr>
            <a:r>
              <a:rPr lang="en-ZA" sz="2400" dirty="0"/>
              <a:t>Institutional memberships with Open Access </a:t>
            </a:r>
            <a:r>
              <a:rPr lang="en-ZA" sz="2400" dirty="0" smtClean="0"/>
              <a:t>publishers</a:t>
            </a:r>
            <a:br>
              <a:rPr lang="en-ZA" sz="2400" dirty="0" smtClean="0"/>
            </a:br>
            <a:endParaRPr lang="en-ZA" sz="800" dirty="0" smtClean="0"/>
          </a:p>
          <a:p>
            <a:pPr marL="342900" indent="-342900">
              <a:buFont typeface="Arial" pitchFamily="34" charset="0"/>
              <a:buChar char="•"/>
            </a:pPr>
            <a:r>
              <a:rPr lang="en-ZA" sz="2400" dirty="0" smtClean="0"/>
              <a:t>Subsidise </a:t>
            </a:r>
            <a:r>
              <a:rPr lang="en-ZA" sz="2400" dirty="0"/>
              <a:t>author fees </a:t>
            </a:r>
            <a:r>
              <a:rPr lang="en-ZA" sz="2400" dirty="0" smtClean="0"/>
              <a:t>of legitimate OA journals</a:t>
            </a:r>
            <a:br>
              <a:rPr lang="en-ZA" sz="2400" dirty="0" smtClean="0"/>
            </a:br>
            <a:endParaRPr lang="en-ZA" sz="800" dirty="0" smtClean="0"/>
          </a:p>
          <a:p>
            <a:pPr marL="342900" indent="-342900">
              <a:buFont typeface="Arial" pitchFamily="34" charset="0"/>
              <a:buChar char="•"/>
            </a:pPr>
            <a:r>
              <a:rPr lang="en-ZA" sz="2400" dirty="0" smtClean="0"/>
              <a:t>Subsidise </a:t>
            </a:r>
            <a:r>
              <a:rPr lang="en-ZA" sz="2400" dirty="0"/>
              <a:t>author fees for publishing in </a:t>
            </a:r>
            <a:r>
              <a:rPr lang="en-ZA" sz="2400" dirty="0" smtClean="0"/>
              <a:t>hybrid journals</a:t>
            </a:r>
            <a:br>
              <a:rPr lang="en-ZA" sz="2400" dirty="0" smtClean="0"/>
            </a:br>
            <a:endParaRPr lang="en-ZA" sz="800" dirty="0" smtClean="0"/>
          </a:p>
          <a:p>
            <a:pPr marL="342900" indent="-342900">
              <a:buFont typeface="Arial" pitchFamily="34" charset="0"/>
              <a:buChar char="•"/>
            </a:pPr>
            <a:r>
              <a:rPr lang="en-ZA" sz="2400" dirty="0" smtClean="0"/>
              <a:t>All co-authors to be affiliated to SU</a:t>
            </a:r>
            <a:br>
              <a:rPr lang="en-ZA" sz="2400" dirty="0" smtClean="0"/>
            </a:br>
            <a:endParaRPr lang="en-ZA" sz="800" dirty="0" smtClean="0"/>
          </a:p>
          <a:p>
            <a:pPr marL="342900" indent="-342900">
              <a:buFont typeface="Arial" pitchFamily="34" charset="0"/>
              <a:buChar char="•"/>
            </a:pPr>
            <a:r>
              <a:rPr lang="en-ZA" sz="2400" dirty="0" smtClean="0"/>
              <a:t>Journals should be accredited / approved list of DHET </a:t>
            </a:r>
            <a:br>
              <a:rPr lang="en-ZA" sz="2400" dirty="0" smtClean="0"/>
            </a:br>
            <a:endParaRPr lang="en-ZA" sz="800" dirty="0"/>
          </a:p>
          <a:p>
            <a:pPr marL="342900" indent="-342900">
              <a:buFont typeface="Arial" pitchFamily="34" charset="0"/>
              <a:buChar char="•"/>
            </a:pPr>
            <a:r>
              <a:rPr lang="en-ZA" sz="2400" dirty="0" smtClean="0"/>
              <a:t>Online form</a:t>
            </a:r>
            <a:endParaRPr lang="en-ZA" sz="2400" dirty="0"/>
          </a:p>
        </p:txBody>
      </p:sp>
      <p:sp>
        <p:nvSpPr>
          <p:cNvPr id="3" name="Rectangle 2"/>
          <p:cNvSpPr/>
          <p:nvPr/>
        </p:nvSpPr>
        <p:spPr>
          <a:xfrm>
            <a:off x="179511" y="1124744"/>
            <a:ext cx="8713663" cy="830997"/>
          </a:xfrm>
          <a:prstGeom prst="rect">
            <a:avLst/>
          </a:prstGeom>
        </p:spPr>
        <p:txBody>
          <a:bodyPr wrap="square">
            <a:spAutoFit/>
          </a:bodyPr>
          <a:lstStyle/>
          <a:p>
            <a:pPr algn="ctr"/>
            <a:r>
              <a:rPr lang="en-ZA" sz="2400" dirty="0">
                <a:solidFill>
                  <a:srgbClr val="008000"/>
                </a:solidFill>
              </a:rPr>
              <a:t>http://library.sun.ac.za/English/services/az</a:t>
            </a:r>
            <a:r>
              <a:rPr lang="en-ZA" sz="2400" dirty="0" smtClean="0">
                <a:solidFill>
                  <a:srgbClr val="008000"/>
                </a:solidFill>
              </a:rPr>
              <a:t>/</a:t>
            </a:r>
            <a:br>
              <a:rPr lang="en-ZA" sz="2400" dirty="0" smtClean="0">
                <a:solidFill>
                  <a:srgbClr val="008000"/>
                </a:solidFill>
              </a:rPr>
            </a:br>
            <a:r>
              <a:rPr lang="en-ZA" sz="2400" dirty="0" smtClean="0">
                <a:solidFill>
                  <a:srgbClr val="008000"/>
                </a:solidFill>
              </a:rPr>
              <a:t>oa/Pages/su-oafund.aspx</a:t>
            </a:r>
            <a:endParaRPr lang="en-ZA" sz="2400" dirty="0">
              <a:solidFill>
                <a:srgbClr val="008000"/>
              </a:solidFill>
            </a:endParaRPr>
          </a:p>
        </p:txBody>
      </p:sp>
    </p:spTree>
    <p:extLst>
      <p:ext uri="{BB962C8B-B14F-4D97-AF65-F5344CB8AC3E}">
        <p14:creationId xmlns:p14="http://schemas.microsoft.com/office/powerpoint/2010/main" val="90575340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Line 2"/>
          <p:cNvSpPr>
            <a:spLocks noChangeShapeType="1"/>
          </p:cNvSpPr>
          <p:nvPr/>
        </p:nvSpPr>
        <p:spPr bwMode="auto">
          <a:xfrm>
            <a:off x="755650" y="836613"/>
            <a:ext cx="7704138" cy="0"/>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ZA" sz="5400" dirty="0" smtClean="0">
              <a:solidFill>
                <a:srgbClr val="000000"/>
              </a:solidFill>
              <a:latin typeface="Verdana" pitchFamily="34" charset="0"/>
            </a:endParaRPr>
          </a:p>
        </p:txBody>
      </p:sp>
      <p:sp>
        <p:nvSpPr>
          <p:cNvPr id="19460" name="Text Box 4"/>
          <p:cNvSpPr txBox="1">
            <a:spLocks noChangeArrowheads="1"/>
          </p:cNvSpPr>
          <p:nvPr/>
        </p:nvSpPr>
        <p:spPr bwMode="auto">
          <a:xfrm>
            <a:off x="6588125" y="3933825"/>
            <a:ext cx="43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dirty="0" smtClean="0">
              <a:solidFill>
                <a:srgbClr val="000000"/>
              </a:solidFill>
            </a:endParaRPr>
          </a:p>
        </p:txBody>
      </p:sp>
      <p:sp>
        <p:nvSpPr>
          <p:cNvPr id="19461" name="Text Box 5"/>
          <p:cNvSpPr txBox="1">
            <a:spLocks noChangeArrowheads="1"/>
          </p:cNvSpPr>
          <p:nvPr/>
        </p:nvSpPr>
        <p:spPr bwMode="auto">
          <a:xfrm>
            <a:off x="3059113" y="5589588"/>
            <a:ext cx="5762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dirty="0" smtClean="0">
              <a:solidFill>
                <a:srgbClr val="000000"/>
              </a:solidFill>
            </a:endParaRPr>
          </a:p>
        </p:txBody>
      </p:sp>
      <p:pic>
        <p:nvPicPr>
          <p:cNvPr id="19463" name="Picture 7" descr="lea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8350" y="549275"/>
            <a:ext cx="50482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5" y="260350"/>
            <a:ext cx="504825"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8" name="Rectangle 12"/>
          <p:cNvSpPr>
            <a:spLocks noChangeArrowheads="1"/>
          </p:cNvSpPr>
          <p:nvPr/>
        </p:nvSpPr>
        <p:spPr bwMode="auto">
          <a:xfrm>
            <a:off x="0" y="981075"/>
            <a:ext cx="8997950" cy="542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en-US" sz="3200" dirty="0" smtClean="0">
              <a:solidFill>
                <a:srgbClr val="000000"/>
              </a:solidFill>
              <a:latin typeface="Tahoma" pitchFamily="34" charset="0"/>
            </a:endParaRPr>
          </a:p>
        </p:txBody>
      </p:sp>
      <p:sp>
        <p:nvSpPr>
          <p:cNvPr id="19469" name="Text Box 13"/>
          <p:cNvSpPr txBox="1">
            <a:spLocks noChangeArrowheads="1"/>
          </p:cNvSpPr>
          <p:nvPr/>
        </p:nvSpPr>
        <p:spPr bwMode="auto">
          <a:xfrm>
            <a:off x="948726" y="98308"/>
            <a:ext cx="817036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ZA" sz="5400" dirty="0" smtClean="0">
                <a:latin typeface="+mj-lt"/>
              </a:rPr>
              <a:t>Self archive </a:t>
            </a:r>
            <a:endParaRPr lang="en-ZA" sz="5400" dirty="0">
              <a:latin typeface="+mj-lt"/>
            </a:endParaRPr>
          </a:p>
        </p:txBody>
      </p:sp>
      <p:sp>
        <p:nvSpPr>
          <p:cNvPr id="3" name="TextBox 2"/>
          <p:cNvSpPr txBox="1"/>
          <p:nvPr/>
        </p:nvSpPr>
        <p:spPr>
          <a:xfrm>
            <a:off x="827584" y="1034646"/>
            <a:ext cx="7488832" cy="2308324"/>
          </a:xfrm>
          <a:prstGeom prst="rect">
            <a:avLst/>
          </a:prstGeom>
          <a:noFill/>
        </p:spPr>
        <p:txBody>
          <a:bodyPr wrap="square" rtlCol="0">
            <a:spAutoFit/>
          </a:bodyPr>
          <a:lstStyle/>
          <a:p>
            <a:pPr marL="285750" indent="-285750">
              <a:lnSpc>
                <a:spcPct val="150000"/>
              </a:lnSpc>
              <a:buClr>
                <a:srgbClr val="60223B"/>
              </a:buClr>
              <a:buFont typeface="Arial" pitchFamily="34" charset="0"/>
              <a:buChar char="•"/>
            </a:pPr>
            <a:r>
              <a:rPr lang="en-ZA" sz="2400" dirty="0" smtClean="0"/>
              <a:t>Why self archive your research article</a:t>
            </a:r>
          </a:p>
          <a:p>
            <a:pPr marL="285750" indent="-285750">
              <a:lnSpc>
                <a:spcPct val="150000"/>
              </a:lnSpc>
              <a:buClr>
                <a:srgbClr val="60223B"/>
              </a:buClr>
              <a:buFont typeface="Arial" pitchFamily="34" charset="0"/>
              <a:buChar char="•"/>
            </a:pPr>
            <a:r>
              <a:rPr lang="en-ZA" sz="2400" dirty="0" smtClean="0"/>
              <a:t>Institutional repository (SUNScholar)</a:t>
            </a:r>
          </a:p>
          <a:p>
            <a:pPr marL="285750" indent="-285750">
              <a:lnSpc>
                <a:spcPct val="150000"/>
              </a:lnSpc>
              <a:buClr>
                <a:srgbClr val="60223B"/>
              </a:buClr>
              <a:buFont typeface="Arial" pitchFamily="34" charset="0"/>
              <a:buChar char="•"/>
            </a:pPr>
            <a:r>
              <a:rPr lang="en-ZA" sz="2400" dirty="0" smtClean="0"/>
              <a:t>Steps to follow for adding articles to SUNScholar</a:t>
            </a:r>
          </a:p>
          <a:p>
            <a:pPr>
              <a:lnSpc>
                <a:spcPct val="150000"/>
              </a:lnSpc>
              <a:buClr>
                <a:srgbClr val="60223B"/>
              </a:buClr>
            </a:pPr>
            <a:endParaRPr lang="en-ZA" sz="2400" dirty="0"/>
          </a:p>
        </p:txBody>
      </p:sp>
      <p:pic>
        <p:nvPicPr>
          <p:cNvPr id="4" name="Picture 3"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7828" y="4912508"/>
            <a:ext cx="7668344" cy="952144"/>
          </a:xfrm>
          <a:prstGeom prst="rect">
            <a:avLst/>
          </a:prstGeom>
        </p:spPr>
      </p:pic>
      <p:sp>
        <p:nvSpPr>
          <p:cNvPr id="5" name="TextBox 4"/>
          <p:cNvSpPr txBox="1"/>
          <p:nvPr/>
        </p:nvSpPr>
        <p:spPr>
          <a:xfrm>
            <a:off x="1655849" y="4068553"/>
            <a:ext cx="5832301" cy="707886"/>
          </a:xfrm>
          <a:prstGeom prst="rect">
            <a:avLst/>
          </a:prstGeom>
          <a:noFill/>
        </p:spPr>
        <p:txBody>
          <a:bodyPr wrap="square" rtlCol="0">
            <a:spAutoFit/>
          </a:bodyPr>
          <a:lstStyle/>
          <a:p>
            <a:r>
              <a:rPr lang="en-ZA" sz="4000" dirty="0">
                <a:solidFill>
                  <a:srgbClr val="008000"/>
                </a:solidFill>
              </a:rPr>
              <a:t>http://scholar.sun.ac.za/</a:t>
            </a:r>
          </a:p>
        </p:txBody>
      </p:sp>
    </p:spTree>
    <p:extLst>
      <p:ext uri="{BB962C8B-B14F-4D97-AF65-F5344CB8AC3E}">
        <p14:creationId xmlns:p14="http://schemas.microsoft.com/office/powerpoint/2010/main" val="259603892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Line 2"/>
          <p:cNvSpPr>
            <a:spLocks noChangeShapeType="1"/>
          </p:cNvSpPr>
          <p:nvPr/>
        </p:nvSpPr>
        <p:spPr bwMode="auto">
          <a:xfrm>
            <a:off x="755650" y="836613"/>
            <a:ext cx="7704138" cy="0"/>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ZA" sz="5400" dirty="0" smtClean="0">
              <a:solidFill>
                <a:srgbClr val="000000"/>
              </a:solidFill>
              <a:latin typeface="Verdana" pitchFamily="34" charset="0"/>
            </a:endParaRPr>
          </a:p>
        </p:txBody>
      </p:sp>
      <p:sp>
        <p:nvSpPr>
          <p:cNvPr id="19460" name="Text Box 4"/>
          <p:cNvSpPr txBox="1">
            <a:spLocks noChangeArrowheads="1"/>
          </p:cNvSpPr>
          <p:nvPr/>
        </p:nvSpPr>
        <p:spPr bwMode="auto">
          <a:xfrm>
            <a:off x="6588125" y="3933825"/>
            <a:ext cx="43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dirty="0" smtClean="0">
              <a:solidFill>
                <a:srgbClr val="000000"/>
              </a:solidFill>
            </a:endParaRPr>
          </a:p>
        </p:txBody>
      </p:sp>
      <p:sp>
        <p:nvSpPr>
          <p:cNvPr id="19461" name="Text Box 5"/>
          <p:cNvSpPr txBox="1">
            <a:spLocks noChangeArrowheads="1"/>
          </p:cNvSpPr>
          <p:nvPr/>
        </p:nvSpPr>
        <p:spPr bwMode="auto">
          <a:xfrm>
            <a:off x="3059113" y="5589588"/>
            <a:ext cx="5762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dirty="0" smtClean="0">
              <a:solidFill>
                <a:srgbClr val="000000"/>
              </a:solidFill>
            </a:endParaRPr>
          </a:p>
        </p:txBody>
      </p:sp>
      <p:pic>
        <p:nvPicPr>
          <p:cNvPr id="19463" name="Picture 7" descr="lea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8350" y="549275"/>
            <a:ext cx="50482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5" y="260350"/>
            <a:ext cx="504825"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8" name="Rectangle 12"/>
          <p:cNvSpPr>
            <a:spLocks noChangeArrowheads="1"/>
          </p:cNvSpPr>
          <p:nvPr/>
        </p:nvSpPr>
        <p:spPr bwMode="auto">
          <a:xfrm>
            <a:off x="0" y="981075"/>
            <a:ext cx="8997950" cy="542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en-US" sz="3200" dirty="0" smtClean="0">
              <a:solidFill>
                <a:srgbClr val="000000"/>
              </a:solidFill>
              <a:latin typeface="Tahoma" pitchFamily="34" charset="0"/>
            </a:endParaRPr>
          </a:p>
        </p:txBody>
      </p:sp>
      <p:sp>
        <p:nvSpPr>
          <p:cNvPr id="8" name="Title 1"/>
          <p:cNvSpPr txBox="1">
            <a:spLocks/>
          </p:cNvSpPr>
          <p:nvPr/>
        </p:nvSpPr>
        <p:spPr>
          <a:xfrm>
            <a:off x="1043608" y="318"/>
            <a:ext cx="7643192"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ZA" sz="5400" dirty="0" smtClean="0"/>
              <a:t>References</a:t>
            </a:r>
            <a:endParaRPr lang="en-ZA" sz="5400" dirty="0"/>
          </a:p>
        </p:txBody>
      </p:sp>
      <p:sp>
        <p:nvSpPr>
          <p:cNvPr id="2" name="TextBox 1"/>
          <p:cNvSpPr txBox="1"/>
          <p:nvPr/>
        </p:nvSpPr>
        <p:spPr>
          <a:xfrm>
            <a:off x="755650" y="1340768"/>
            <a:ext cx="7632700" cy="5293757"/>
          </a:xfrm>
          <a:prstGeom prst="rect">
            <a:avLst/>
          </a:prstGeom>
          <a:noFill/>
        </p:spPr>
        <p:txBody>
          <a:bodyPr wrap="square" rtlCol="0">
            <a:spAutoFit/>
          </a:bodyPr>
          <a:lstStyle/>
          <a:p>
            <a:r>
              <a:rPr lang="en-ZA" sz="1600" b="1" dirty="0" smtClean="0"/>
              <a:t>Badenhorst, C. </a:t>
            </a:r>
            <a:r>
              <a:rPr lang="en-ZA" sz="1600" dirty="0" smtClean="0"/>
              <a:t>2010. </a:t>
            </a:r>
            <a:r>
              <a:rPr lang="en-ZA" sz="1600" i="1" dirty="0" smtClean="0"/>
              <a:t>Productive writing: Becoming a prolific academic writer. </a:t>
            </a:r>
            <a:r>
              <a:rPr lang="en-ZA" sz="1600" dirty="0" smtClean="0"/>
              <a:t>Pretoria: Van Schaik.</a:t>
            </a:r>
          </a:p>
          <a:p>
            <a:r>
              <a:rPr lang="en-ZA" sz="1600" b="1" dirty="0" smtClean="0"/>
              <a:t>Becker</a:t>
            </a:r>
            <a:r>
              <a:rPr lang="en-ZA" sz="1600" b="1" dirty="0"/>
              <a:t>, L. &amp; Denicolo, P. </a:t>
            </a:r>
            <a:r>
              <a:rPr lang="en-ZA" sz="1600" dirty="0"/>
              <a:t>2012. </a:t>
            </a:r>
            <a:r>
              <a:rPr lang="en-ZA" sz="1600" i="1" dirty="0"/>
              <a:t>Publishing journal articles. </a:t>
            </a:r>
            <a:r>
              <a:rPr lang="en-ZA" sz="1600" dirty="0"/>
              <a:t>London: Sage.</a:t>
            </a:r>
          </a:p>
          <a:p>
            <a:r>
              <a:rPr lang="en-ZA" sz="1600" b="1" dirty="0"/>
              <a:t>Belcher, W.L. </a:t>
            </a:r>
            <a:r>
              <a:rPr lang="en-ZA" sz="1600" dirty="0"/>
              <a:t>2009. </a:t>
            </a:r>
            <a:r>
              <a:rPr lang="en-ZA" sz="1600" i="1" dirty="0"/>
              <a:t>Writing your journal article in 12 weeks: A guide to academic publishing success. </a:t>
            </a:r>
            <a:r>
              <a:rPr lang="en-ZA" sz="1600" dirty="0"/>
              <a:t>London: Sage</a:t>
            </a:r>
            <a:r>
              <a:rPr lang="en-ZA" sz="1600" dirty="0" smtClean="0"/>
              <a:t>.</a:t>
            </a:r>
          </a:p>
          <a:p>
            <a:r>
              <a:rPr lang="en-ZA" sz="1600" b="1" dirty="0" smtClean="0"/>
              <a:t>Brown</a:t>
            </a:r>
            <a:r>
              <a:rPr lang="en-ZA" sz="1600" b="1" dirty="0"/>
              <a:t>, </a:t>
            </a:r>
            <a:r>
              <a:rPr lang="en-ZA" sz="1600" b="1" dirty="0" smtClean="0"/>
              <a:t>T. </a:t>
            </a:r>
            <a:r>
              <a:rPr lang="en-ZA" sz="1600" dirty="0" smtClean="0"/>
              <a:t>Journal </a:t>
            </a:r>
            <a:r>
              <a:rPr lang="en-ZA" sz="1600" dirty="0"/>
              <a:t>quality metrics: Everything </a:t>
            </a:r>
            <a:r>
              <a:rPr lang="en-ZA" sz="1600" dirty="0" smtClean="0"/>
              <a:t>you wanted </a:t>
            </a:r>
            <a:r>
              <a:rPr lang="en-ZA" sz="1600" dirty="0"/>
              <a:t>to know but were afraid to ask</a:t>
            </a:r>
            <a:r>
              <a:rPr lang="en-ZA" sz="1600" dirty="0" smtClean="0"/>
              <a:t>!. Monash University [Online]. Available: </a:t>
            </a:r>
            <a:endParaRPr lang="en-ZA" sz="1600" dirty="0"/>
          </a:p>
          <a:p>
            <a:r>
              <a:rPr lang="en-ZA" sz="1600" dirty="0" smtClean="0">
                <a:hlinkClick r:id="rId5"/>
              </a:rPr>
              <a:t>http</a:t>
            </a:r>
            <a:r>
              <a:rPr lang="en-ZA" sz="1600" dirty="0">
                <a:hlinkClick r:id="rId5"/>
              </a:rPr>
              <a:t>://</a:t>
            </a:r>
            <a:r>
              <a:rPr lang="en-ZA" sz="1600" dirty="0" smtClean="0">
                <a:hlinkClick r:id="rId5"/>
              </a:rPr>
              <a:t>www.monash.edu.au/campuses/peninsula/assets/images/pdfs/journal-quality-metrics.pdf</a:t>
            </a:r>
            <a:r>
              <a:rPr lang="en-ZA" sz="1600" dirty="0" smtClean="0"/>
              <a:t> . [2013, 21 May].</a:t>
            </a:r>
          </a:p>
          <a:p>
            <a:r>
              <a:rPr lang="en-ZA" sz="1600" b="1"/>
              <a:t>Choudhury</a:t>
            </a:r>
            <a:r>
              <a:rPr lang="en-ZA" sz="1600" b="1" smtClean="0"/>
              <a:t>, S</a:t>
            </a:r>
            <a:r>
              <a:rPr lang="en-ZA" sz="1600" b="1" dirty="0"/>
              <a:t>., &amp; Chakraborty</a:t>
            </a:r>
            <a:r>
              <a:rPr lang="en-ZA" sz="1600" b="1"/>
              <a:t>, </a:t>
            </a:r>
            <a:r>
              <a:rPr lang="en-ZA" sz="1600" b="1" smtClean="0"/>
              <a:t>U.S</a:t>
            </a:r>
            <a:r>
              <a:rPr lang="en-ZA" sz="1600" b="1" dirty="0"/>
              <a:t>. </a:t>
            </a:r>
            <a:r>
              <a:rPr lang="en-ZA" sz="1600" dirty="0" smtClean="0"/>
              <a:t>2010. </a:t>
            </a:r>
            <a:r>
              <a:rPr lang="en-ZA" sz="1600"/>
              <a:t>The </a:t>
            </a:r>
            <a:r>
              <a:rPr lang="en-ZA" sz="1600" smtClean="0"/>
              <a:t>impact </a:t>
            </a:r>
            <a:r>
              <a:rPr lang="en-ZA" sz="1600"/>
              <a:t>of </a:t>
            </a:r>
            <a:r>
              <a:rPr lang="en-ZA" sz="1600" smtClean="0"/>
              <a:t>impact factors </a:t>
            </a:r>
            <a:r>
              <a:rPr lang="en-ZA" sz="1600"/>
              <a:t>in </a:t>
            </a:r>
            <a:r>
              <a:rPr lang="en-ZA" sz="1600" smtClean="0"/>
              <a:t>measuring research quality</a:t>
            </a:r>
            <a:r>
              <a:rPr lang="en-ZA" sz="1600" dirty="0"/>
              <a:t>. </a:t>
            </a:r>
            <a:r>
              <a:rPr lang="en-ZA" sz="1600" i="1" dirty="0"/>
              <a:t>Assam University Journal of Science and Technology</a:t>
            </a:r>
            <a:r>
              <a:rPr lang="en-ZA" sz="1600" dirty="0"/>
              <a:t>, </a:t>
            </a:r>
            <a:r>
              <a:rPr lang="en-ZA" sz="1600" i="1" dirty="0"/>
              <a:t>5</a:t>
            </a:r>
            <a:r>
              <a:rPr lang="en-ZA" sz="1600" dirty="0"/>
              <a:t>(2), 50-52.</a:t>
            </a:r>
          </a:p>
          <a:p>
            <a:r>
              <a:rPr lang="en-ZA" sz="1600" b="1" dirty="0" smtClean="0"/>
              <a:t>Gevers</a:t>
            </a:r>
            <a:r>
              <a:rPr lang="en-ZA" sz="1600" b="1" dirty="0"/>
              <a:t>, W. </a:t>
            </a:r>
            <a:r>
              <a:rPr lang="en-ZA" sz="1600" dirty="0"/>
              <a:t>The </a:t>
            </a:r>
            <a:r>
              <a:rPr lang="en-ZA" sz="1600" dirty="0" smtClean="0"/>
              <a:t>concept </a:t>
            </a:r>
            <a:r>
              <a:rPr lang="en-ZA" sz="1600" dirty="0"/>
              <a:t>of ‘The </a:t>
            </a:r>
            <a:r>
              <a:rPr lang="en-ZA" sz="1600" dirty="0" smtClean="0"/>
              <a:t>(scientific/scholarly) literature’.  Academy of Science of South Africa: Online </a:t>
            </a:r>
            <a:r>
              <a:rPr lang="en-ZA" sz="1600" dirty="0"/>
              <a:t>Scientific </a:t>
            </a:r>
            <a:r>
              <a:rPr lang="en-ZA" sz="1600" dirty="0" smtClean="0"/>
              <a:t>Writing, Module 1.  [Online]. Available: </a:t>
            </a:r>
            <a:r>
              <a:rPr lang="en-ZA" sz="1600" dirty="0">
                <a:hlinkClick r:id="rId6"/>
              </a:rPr>
              <a:t>http://</a:t>
            </a:r>
            <a:r>
              <a:rPr lang="en-ZA" sz="1600" dirty="0" smtClean="0">
                <a:hlinkClick r:id="rId6"/>
              </a:rPr>
              <a:t>www.assaf.co.za/osc/introduction</a:t>
            </a:r>
            <a:r>
              <a:rPr lang="en-ZA" sz="1600" dirty="0" smtClean="0"/>
              <a:t>. [2013, 19 May].</a:t>
            </a:r>
          </a:p>
          <a:p>
            <a:r>
              <a:rPr lang="en-ZA" sz="1600" b="1" dirty="0" smtClean="0"/>
              <a:t>Harzing, A. </a:t>
            </a:r>
            <a:r>
              <a:rPr lang="en-ZA" sz="1600" dirty="0" smtClean="0"/>
              <a:t>2011.The publish or perish book, part 3: doing bibliometric research with Google Scholar. Melbourne:Tarma software research.</a:t>
            </a:r>
          </a:p>
          <a:p>
            <a:r>
              <a:rPr lang="en-ZA" sz="1600" b="1" dirty="0"/>
              <a:t>Leydesdorff, </a:t>
            </a:r>
            <a:r>
              <a:rPr lang="en-ZA" sz="1600" b="1" dirty="0" smtClean="0"/>
              <a:t>L. </a:t>
            </a:r>
            <a:r>
              <a:rPr lang="en-ZA" sz="1600" dirty="0" smtClean="0"/>
              <a:t>2008. Caveats </a:t>
            </a:r>
            <a:r>
              <a:rPr lang="en-ZA" sz="1600" dirty="0"/>
              <a:t>for the use of citation indicators in research and journal evaluations</a:t>
            </a:r>
            <a:r>
              <a:rPr lang="en-ZA" sz="1600" dirty="0" smtClean="0"/>
              <a:t>. </a:t>
            </a:r>
            <a:r>
              <a:rPr lang="en-ZA" sz="1600" i="1" dirty="0"/>
              <a:t>Journal of the American Society for Information Science and </a:t>
            </a:r>
            <a:r>
              <a:rPr lang="en-ZA" sz="1600" i="1" dirty="0" smtClean="0"/>
              <a:t>Technology,</a:t>
            </a:r>
            <a:r>
              <a:rPr lang="en-ZA" sz="1600" dirty="0" smtClean="0"/>
              <a:t> 59(2), 278-287</a:t>
            </a:r>
            <a:r>
              <a:rPr lang="en-ZA" sz="1600" dirty="0"/>
              <a:t>.</a:t>
            </a:r>
          </a:p>
          <a:p>
            <a:endParaRPr lang="en-ZA" dirty="0"/>
          </a:p>
        </p:txBody>
      </p:sp>
    </p:spTree>
    <p:extLst>
      <p:ext uri="{BB962C8B-B14F-4D97-AF65-F5344CB8AC3E}">
        <p14:creationId xmlns:p14="http://schemas.microsoft.com/office/powerpoint/2010/main" val="414001799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Line 2"/>
          <p:cNvSpPr>
            <a:spLocks noChangeShapeType="1"/>
          </p:cNvSpPr>
          <p:nvPr/>
        </p:nvSpPr>
        <p:spPr bwMode="auto">
          <a:xfrm>
            <a:off x="755650" y="836613"/>
            <a:ext cx="7704138" cy="0"/>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ZA" sz="5400" dirty="0" smtClean="0">
              <a:solidFill>
                <a:srgbClr val="000000"/>
              </a:solidFill>
              <a:latin typeface="Verdana" pitchFamily="34" charset="0"/>
            </a:endParaRPr>
          </a:p>
        </p:txBody>
      </p:sp>
      <p:sp>
        <p:nvSpPr>
          <p:cNvPr id="19460" name="Text Box 4"/>
          <p:cNvSpPr txBox="1">
            <a:spLocks noChangeArrowheads="1"/>
          </p:cNvSpPr>
          <p:nvPr/>
        </p:nvSpPr>
        <p:spPr bwMode="auto">
          <a:xfrm>
            <a:off x="6588125" y="3933825"/>
            <a:ext cx="43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dirty="0" smtClean="0">
              <a:solidFill>
                <a:srgbClr val="000000"/>
              </a:solidFill>
            </a:endParaRPr>
          </a:p>
        </p:txBody>
      </p:sp>
      <p:sp>
        <p:nvSpPr>
          <p:cNvPr id="19461" name="Text Box 5"/>
          <p:cNvSpPr txBox="1">
            <a:spLocks noChangeArrowheads="1"/>
          </p:cNvSpPr>
          <p:nvPr/>
        </p:nvSpPr>
        <p:spPr bwMode="auto">
          <a:xfrm>
            <a:off x="3059113" y="5589588"/>
            <a:ext cx="5762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dirty="0" smtClean="0">
              <a:solidFill>
                <a:srgbClr val="000000"/>
              </a:solidFill>
            </a:endParaRPr>
          </a:p>
        </p:txBody>
      </p:sp>
      <p:pic>
        <p:nvPicPr>
          <p:cNvPr id="19463" name="Picture 7" descr="lea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8350" y="549275"/>
            <a:ext cx="50482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5" y="260350"/>
            <a:ext cx="504825"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8" name="Rectangle 12"/>
          <p:cNvSpPr>
            <a:spLocks noChangeArrowheads="1"/>
          </p:cNvSpPr>
          <p:nvPr/>
        </p:nvSpPr>
        <p:spPr bwMode="auto">
          <a:xfrm>
            <a:off x="0" y="981075"/>
            <a:ext cx="8997950" cy="542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en-US" sz="3200" dirty="0" smtClean="0">
              <a:solidFill>
                <a:srgbClr val="000000"/>
              </a:solidFill>
              <a:latin typeface="Tahoma" pitchFamily="34" charset="0"/>
            </a:endParaRPr>
          </a:p>
        </p:txBody>
      </p:sp>
      <p:sp>
        <p:nvSpPr>
          <p:cNvPr id="19469" name="Text Box 13"/>
          <p:cNvSpPr txBox="1">
            <a:spLocks noChangeArrowheads="1"/>
          </p:cNvSpPr>
          <p:nvPr/>
        </p:nvSpPr>
        <p:spPr bwMode="auto">
          <a:xfrm>
            <a:off x="1187450" y="0"/>
            <a:ext cx="72009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sz="5400" dirty="0" smtClean="0">
                <a:solidFill>
                  <a:srgbClr val="000000"/>
                </a:solidFill>
                <a:latin typeface="+mj-lt"/>
              </a:rPr>
              <a:t>So what?</a:t>
            </a:r>
          </a:p>
        </p:txBody>
      </p:sp>
      <p:sp>
        <p:nvSpPr>
          <p:cNvPr id="2" name="TextBox 1"/>
          <p:cNvSpPr txBox="1"/>
          <p:nvPr/>
        </p:nvSpPr>
        <p:spPr>
          <a:xfrm>
            <a:off x="395536" y="1251934"/>
            <a:ext cx="8352927" cy="3462486"/>
          </a:xfrm>
          <a:prstGeom prst="rect">
            <a:avLst/>
          </a:prstGeom>
          <a:noFill/>
        </p:spPr>
        <p:txBody>
          <a:bodyPr wrap="square" rtlCol="0">
            <a:spAutoFit/>
          </a:bodyPr>
          <a:lstStyle/>
          <a:p>
            <a:r>
              <a:rPr lang="en-ZA" sz="2400" dirty="0" smtClean="0"/>
              <a:t>Making </a:t>
            </a:r>
            <a:r>
              <a:rPr lang="en-ZA" sz="2400" dirty="0"/>
              <a:t>the “right” choice </a:t>
            </a:r>
            <a:r>
              <a:rPr lang="en-ZA" sz="2400" dirty="0" smtClean="0"/>
              <a:t>about where you publish can potentially </a:t>
            </a:r>
          </a:p>
          <a:p>
            <a:pPr marL="342900" indent="-342900">
              <a:buFont typeface="Arial" pitchFamily="34" charset="0"/>
              <a:buChar char="•"/>
            </a:pPr>
            <a:r>
              <a:rPr lang="en-ZA" sz="2400" dirty="0" smtClean="0"/>
              <a:t>Increase readership</a:t>
            </a:r>
          </a:p>
          <a:p>
            <a:pPr marL="342900" indent="-342900">
              <a:buFont typeface="Arial" pitchFamily="34" charset="0"/>
              <a:buChar char="•"/>
            </a:pPr>
            <a:r>
              <a:rPr lang="en-ZA" sz="2400" dirty="0" smtClean="0"/>
              <a:t>Increase citations </a:t>
            </a:r>
          </a:p>
          <a:p>
            <a:pPr marL="342900" indent="-342900">
              <a:buFont typeface="Arial" pitchFamily="34" charset="0"/>
              <a:buChar char="•"/>
            </a:pPr>
            <a:r>
              <a:rPr lang="en-ZA" sz="2400" dirty="0" smtClean="0"/>
              <a:t>Diminishing </a:t>
            </a:r>
            <a:r>
              <a:rPr lang="en-ZA" sz="2400" dirty="0"/>
              <a:t>publication </a:t>
            </a:r>
            <a:r>
              <a:rPr lang="en-ZA" sz="2400" dirty="0" smtClean="0"/>
              <a:t>lag</a:t>
            </a:r>
          </a:p>
          <a:p>
            <a:pPr marL="342900" indent="-342900">
              <a:buFont typeface="Arial" pitchFamily="34" charset="0"/>
              <a:buChar char="•"/>
            </a:pPr>
            <a:r>
              <a:rPr lang="en-ZA" sz="2400" dirty="0" smtClean="0"/>
              <a:t>Determines </a:t>
            </a:r>
            <a:r>
              <a:rPr lang="en-ZA" sz="2400" dirty="0"/>
              <a:t>government </a:t>
            </a:r>
            <a:r>
              <a:rPr lang="en-ZA" sz="2400" dirty="0" smtClean="0"/>
              <a:t>subsidy</a:t>
            </a:r>
          </a:p>
          <a:p>
            <a:pPr marL="342900" indent="-342900">
              <a:buFont typeface="Arial" pitchFamily="34" charset="0"/>
              <a:buChar char="•"/>
            </a:pPr>
            <a:r>
              <a:rPr lang="en-ZA" sz="2400" dirty="0" smtClean="0"/>
              <a:t>It may play </a:t>
            </a:r>
            <a:r>
              <a:rPr lang="en-ZA" sz="2400" dirty="0"/>
              <a:t>a role in performance </a:t>
            </a:r>
            <a:r>
              <a:rPr lang="en-ZA" sz="2400" dirty="0" smtClean="0"/>
              <a:t>evaluation</a:t>
            </a:r>
            <a:endParaRPr lang="en-ZA" sz="2400" dirty="0"/>
          </a:p>
          <a:p>
            <a:pPr>
              <a:lnSpc>
                <a:spcPct val="150000"/>
              </a:lnSpc>
              <a:buClr>
                <a:srgbClr val="60223B"/>
              </a:buClr>
            </a:pPr>
            <a:endParaRPr lang="en-ZA" sz="3400" dirty="0" smtClean="0"/>
          </a:p>
        </p:txBody>
      </p:sp>
      <p:pic>
        <p:nvPicPr>
          <p:cNvPr id="307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18719"/>
          <a:stretch/>
        </p:blipFill>
        <p:spPr bwMode="auto">
          <a:xfrm>
            <a:off x="126976" y="3933825"/>
            <a:ext cx="3295178" cy="27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116041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6538" y="3721288"/>
            <a:ext cx="3266637" cy="28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58" name="Line 2"/>
          <p:cNvSpPr>
            <a:spLocks noChangeShapeType="1"/>
          </p:cNvSpPr>
          <p:nvPr/>
        </p:nvSpPr>
        <p:spPr bwMode="auto">
          <a:xfrm>
            <a:off x="755650" y="836613"/>
            <a:ext cx="7704138" cy="0"/>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ZA" sz="5400" dirty="0" smtClean="0">
              <a:solidFill>
                <a:srgbClr val="000000"/>
              </a:solidFill>
              <a:latin typeface="Verdana" pitchFamily="34" charset="0"/>
            </a:endParaRPr>
          </a:p>
        </p:txBody>
      </p:sp>
      <p:sp>
        <p:nvSpPr>
          <p:cNvPr id="19460" name="Text Box 4"/>
          <p:cNvSpPr txBox="1">
            <a:spLocks noChangeArrowheads="1"/>
          </p:cNvSpPr>
          <p:nvPr/>
        </p:nvSpPr>
        <p:spPr bwMode="auto">
          <a:xfrm>
            <a:off x="6588125" y="3933825"/>
            <a:ext cx="43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dirty="0" smtClean="0">
              <a:solidFill>
                <a:srgbClr val="000000"/>
              </a:solidFill>
            </a:endParaRPr>
          </a:p>
        </p:txBody>
      </p:sp>
      <p:sp>
        <p:nvSpPr>
          <p:cNvPr id="19461" name="Text Box 5"/>
          <p:cNvSpPr txBox="1">
            <a:spLocks noChangeArrowheads="1"/>
          </p:cNvSpPr>
          <p:nvPr/>
        </p:nvSpPr>
        <p:spPr bwMode="auto">
          <a:xfrm>
            <a:off x="3059113" y="5589588"/>
            <a:ext cx="5762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dirty="0" smtClean="0">
              <a:solidFill>
                <a:srgbClr val="000000"/>
              </a:solidFill>
            </a:endParaRPr>
          </a:p>
        </p:txBody>
      </p:sp>
      <p:pic>
        <p:nvPicPr>
          <p:cNvPr id="19463" name="Picture 7" descr="lea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8350" y="549275"/>
            <a:ext cx="50482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0825" y="260350"/>
            <a:ext cx="504825"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8" name="Rectangle 12"/>
          <p:cNvSpPr>
            <a:spLocks noChangeArrowheads="1"/>
          </p:cNvSpPr>
          <p:nvPr/>
        </p:nvSpPr>
        <p:spPr bwMode="auto">
          <a:xfrm>
            <a:off x="0" y="981075"/>
            <a:ext cx="8997950" cy="542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en-US" sz="3200" dirty="0" smtClean="0">
              <a:solidFill>
                <a:srgbClr val="000000"/>
              </a:solidFill>
              <a:latin typeface="Tahoma" pitchFamily="34" charset="0"/>
            </a:endParaRPr>
          </a:p>
        </p:txBody>
      </p:sp>
      <p:sp>
        <p:nvSpPr>
          <p:cNvPr id="19469" name="Text Box 13"/>
          <p:cNvSpPr txBox="1">
            <a:spLocks noChangeArrowheads="1"/>
          </p:cNvSpPr>
          <p:nvPr/>
        </p:nvSpPr>
        <p:spPr bwMode="auto">
          <a:xfrm>
            <a:off x="1187450" y="92075"/>
            <a:ext cx="72009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sz="5400" dirty="0" smtClean="0">
                <a:solidFill>
                  <a:srgbClr val="000000"/>
                </a:solidFill>
                <a:latin typeface="+mj-lt"/>
              </a:rPr>
              <a:t>Outcomes</a:t>
            </a:r>
          </a:p>
        </p:txBody>
      </p:sp>
      <p:sp>
        <p:nvSpPr>
          <p:cNvPr id="2" name="TextBox 1"/>
          <p:cNvSpPr txBox="1"/>
          <p:nvPr/>
        </p:nvSpPr>
        <p:spPr>
          <a:xfrm>
            <a:off x="480974" y="1251934"/>
            <a:ext cx="8267490" cy="4939814"/>
          </a:xfrm>
          <a:prstGeom prst="rect">
            <a:avLst/>
          </a:prstGeom>
          <a:noFill/>
        </p:spPr>
        <p:txBody>
          <a:bodyPr wrap="square" rtlCol="0">
            <a:spAutoFit/>
          </a:bodyPr>
          <a:lstStyle/>
          <a:p>
            <a:r>
              <a:rPr lang="en-ZA" sz="2400" dirty="0" smtClean="0"/>
              <a:t>IN SHORT:</a:t>
            </a:r>
            <a:br>
              <a:rPr lang="en-ZA" sz="2400" dirty="0" smtClean="0"/>
            </a:br>
            <a:endParaRPr lang="en-ZA" sz="2400" dirty="0" smtClean="0"/>
          </a:p>
          <a:p>
            <a:pPr marL="285750" indent="-285750">
              <a:buFont typeface="Arial" pitchFamily="34" charset="0"/>
              <a:buChar char="•"/>
            </a:pPr>
            <a:r>
              <a:rPr lang="en-ZA" sz="2400" dirty="0" smtClean="0"/>
              <a:t>This </a:t>
            </a:r>
            <a:r>
              <a:rPr lang="en-ZA" sz="2400" dirty="0"/>
              <a:t>workshop is aimed at providing you with the necessary skills and knowledge to make informed decisions about where to publish your research. </a:t>
            </a:r>
            <a:r>
              <a:rPr lang="en-ZA" sz="2400" dirty="0" smtClean="0"/>
              <a:t/>
            </a:r>
            <a:br>
              <a:rPr lang="en-ZA" sz="2400" dirty="0" smtClean="0"/>
            </a:br>
            <a:endParaRPr lang="en-ZA" sz="2400" dirty="0"/>
          </a:p>
          <a:p>
            <a:pPr marL="285750" indent="-285750">
              <a:buFont typeface="Arial" pitchFamily="34" charset="0"/>
              <a:buChar char="•"/>
            </a:pPr>
            <a:r>
              <a:rPr lang="en-ZA" sz="2400" dirty="0" smtClean="0"/>
              <a:t>By the end of the workshop, you should have a good idea where </a:t>
            </a:r>
            <a:r>
              <a:rPr lang="en-ZA" sz="2400" dirty="0"/>
              <a:t>to send your </a:t>
            </a:r>
            <a:r>
              <a:rPr lang="en-ZA" sz="2400" dirty="0" smtClean="0"/>
              <a:t>work - </a:t>
            </a:r>
            <a:br>
              <a:rPr lang="en-ZA" sz="2400" dirty="0" smtClean="0"/>
            </a:br>
            <a:r>
              <a:rPr lang="en-ZA" sz="2400" dirty="0" smtClean="0"/>
              <a:t>Whether, if you study birds,  it should be </a:t>
            </a:r>
            <a:br>
              <a:rPr lang="en-ZA" sz="2400" dirty="0" smtClean="0"/>
            </a:br>
            <a:r>
              <a:rPr lang="en-ZA" sz="2400" dirty="0" smtClean="0"/>
              <a:t>“</a:t>
            </a:r>
            <a:r>
              <a:rPr lang="en-ZA" sz="2400" b="1" i="1" dirty="0" smtClean="0"/>
              <a:t>International </a:t>
            </a:r>
            <a:r>
              <a:rPr lang="en-ZA" sz="2400" b="1" i="1" dirty="0"/>
              <a:t>Bulletin of </a:t>
            </a:r>
            <a:r>
              <a:rPr lang="en-ZA" sz="2400" b="1" i="1" dirty="0" smtClean="0"/>
              <a:t>Ornithology</a:t>
            </a:r>
            <a:r>
              <a:rPr lang="en-ZA" sz="2400" dirty="0" smtClean="0"/>
              <a:t>” or “</a:t>
            </a:r>
            <a:r>
              <a:rPr lang="en-ZA" sz="2400" b="1" i="1" dirty="0" smtClean="0"/>
              <a:t>Birdwatcher’s Newsletter</a:t>
            </a:r>
            <a:r>
              <a:rPr lang="en-ZA" sz="2400" dirty="0" smtClean="0"/>
              <a:t>”!      </a:t>
            </a:r>
            <a:endParaRPr lang="en-ZA" sz="2400" dirty="0"/>
          </a:p>
          <a:p>
            <a:pPr>
              <a:lnSpc>
                <a:spcPct val="150000"/>
              </a:lnSpc>
              <a:buClr>
                <a:srgbClr val="60223B"/>
              </a:buClr>
            </a:pPr>
            <a:endParaRPr lang="en-ZA" sz="3400" dirty="0" smtClean="0"/>
          </a:p>
        </p:txBody>
      </p:sp>
    </p:spTree>
    <p:extLst>
      <p:ext uri="{BB962C8B-B14F-4D97-AF65-F5344CB8AC3E}">
        <p14:creationId xmlns:p14="http://schemas.microsoft.com/office/powerpoint/2010/main" val="102091583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Line 2"/>
          <p:cNvSpPr>
            <a:spLocks noChangeShapeType="1"/>
          </p:cNvSpPr>
          <p:nvPr/>
        </p:nvSpPr>
        <p:spPr bwMode="auto">
          <a:xfrm>
            <a:off x="755650" y="836613"/>
            <a:ext cx="7704138" cy="0"/>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ZA" sz="5400" dirty="0" smtClean="0">
              <a:solidFill>
                <a:srgbClr val="000000"/>
              </a:solidFill>
              <a:latin typeface="Verdana" pitchFamily="34" charset="0"/>
            </a:endParaRPr>
          </a:p>
        </p:txBody>
      </p:sp>
      <p:sp>
        <p:nvSpPr>
          <p:cNvPr id="19460" name="Text Box 4"/>
          <p:cNvSpPr txBox="1">
            <a:spLocks noChangeArrowheads="1"/>
          </p:cNvSpPr>
          <p:nvPr/>
        </p:nvSpPr>
        <p:spPr bwMode="auto">
          <a:xfrm>
            <a:off x="6588125" y="3933825"/>
            <a:ext cx="43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dirty="0" smtClean="0">
              <a:solidFill>
                <a:srgbClr val="000000"/>
              </a:solidFill>
            </a:endParaRPr>
          </a:p>
        </p:txBody>
      </p:sp>
      <p:sp>
        <p:nvSpPr>
          <p:cNvPr id="19461" name="Text Box 5"/>
          <p:cNvSpPr txBox="1">
            <a:spLocks noChangeArrowheads="1"/>
          </p:cNvSpPr>
          <p:nvPr/>
        </p:nvSpPr>
        <p:spPr bwMode="auto">
          <a:xfrm>
            <a:off x="3059113" y="5589588"/>
            <a:ext cx="5762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dirty="0" smtClean="0">
              <a:solidFill>
                <a:srgbClr val="000000"/>
              </a:solidFill>
            </a:endParaRPr>
          </a:p>
        </p:txBody>
      </p:sp>
      <p:pic>
        <p:nvPicPr>
          <p:cNvPr id="19463" name="Picture 7" descr="lea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8350" y="549275"/>
            <a:ext cx="50482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5" y="260350"/>
            <a:ext cx="504825"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8" name="Rectangle 12"/>
          <p:cNvSpPr>
            <a:spLocks noChangeArrowheads="1"/>
          </p:cNvSpPr>
          <p:nvPr/>
        </p:nvSpPr>
        <p:spPr bwMode="auto">
          <a:xfrm>
            <a:off x="0" y="981075"/>
            <a:ext cx="8997950" cy="542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en-US" sz="3200" dirty="0" smtClean="0">
              <a:solidFill>
                <a:srgbClr val="000000"/>
              </a:solidFill>
              <a:latin typeface="Tahoma" pitchFamily="34" charset="0"/>
            </a:endParaRPr>
          </a:p>
        </p:txBody>
      </p:sp>
      <p:sp>
        <p:nvSpPr>
          <p:cNvPr id="19469" name="Text Box 13"/>
          <p:cNvSpPr txBox="1">
            <a:spLocks noChangeArrowheads="1"/>
          </p:cNvSpPr>
          <p:nvPr/>
        </p:nvSpPr>
        <p:spPr bwMode="auto">
          <a:xfrm>
            <a:off x="1179488" y="92075"/>
            <a:ext cx="72009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sz="5400" dirty="0" smtClean="0">
                <a:solidFill>
                  <a:srgbClr val="000000"/>
                </a:solidFill>
                <a:latin typeface="+mj-lt"/>
              </a:rPr>
              <a:t>Note the parameters</a:t>
            </a:r>
          </a:p>
        </p:txBody>
      </p:sp>
      <p:sp>
        <p:nvSpPr>
          <p:cNvPr id="2" name="TextBox 1"/>
          <p:cNvSpPr txBox="1"/>
          <p:nvPr/>
        </p:nvSpPr>
        <p:spPr>
          <a:xfrm>
            <a:off x="480974" y="1251934"/>
            <a:ext cx="8159788" cy="3462486"/>
          </a:xfrm>
          <a:prstGeom prst="rect">
            <a:avLst/>
          </a:prstGeom>
          <a:noFill/>
        </p:spPr>
        <p:txBody>
          <a:bodyPr wrap="square" rtlCol="0">
            <a:spAutoFit/>
          </a:bodyPr>
          <a:lstStyle/>
          <a:p>
            <a:pPr marL="285750" indent="-285750">
              <a:buFont typeface="Arial" pitchFamily="34" charset="0"/>
              <a:buChar char="•"/>
            </a:pPr>
            <a:r>
              <a:rPr lang="en-ZA" sz="2400" dirty="0" smtClean="0"/>
              <a:t>It’s only about journals</a:t>
            </a:r>
            <a:endParaRPr lang="en-ZA" sz="2400" dirty="0"/>
          </a:p>
          <a:p>
            <a:pPr marL="285750" indent="-285750">
              <a:buFont typeface="Arial" pitchFamily="34" charset="0"/>
              <a:buChar char="•"/>
            </a:pPr>
            <a:r>
              <a:rPr lang="en-ZA" sz="2400" dirty="0" smtClean="0"/>
              <a:t>For beginners</a:t>
            </a:r>
            <a:endParaRPr lang="en-ZA" sz="2400" dirty="0"/>
          </a:p>
          <a:p>
            <a:pPr marL="285750" indent="-285750">
              <a:buFont typeface="Arial" pitchFamily="34" charset="0"/>
              <a:buChar char="•"/>
            </a:pPr>
            <a:r>
              <a:rPr lang="en-ZA" sz="2400" dirty="0" smtClean="0"/>
              <a:t>The focus is on journal attributes, indicators, and other aspects related to selecting a </a:t>
            </a:r>
            <a:r>
              <a:rPr lang="en-ZA" sz="2400" dirty="0"/>
              <a:t>suitable </a:t>
            </a:r>
            <a:r>
              <a:rPr lang="en-ZA" sz="2400" dirty="0" smtClean="0"/>
              <a:t>journal, and NOT on </a:t>
            </a:r>
            <a:r>
              <a:rPr lang="en-ZA" sz="2400" dirty="0"/>
              <a:t>academic writing and authorship </a:t>
            </a:r>
          </a:p>
          <a:p>
            <a:pPr marL="285750" indent="-285750">
              <a:buFont typeface="Arial" pitchFamily="34" charset="0"/>
              <a:buChar char="•"/>
            </a:pPr>
            <a:r>
              <a:rPr lang="en-ZA" sz="2400" dirty="0" smtClean="0"/>
              <a:t>Presenters expertise – we know the tools and the environment</a:t>
            </a:r>
            <a:endParaRPr lang="en-ZA" sz="2400" dirty="0"/>
          </a:p>
          <a:p>
            <a:pPr>
              <a:lnSpc>
                <a:spcPct val="150000"/>
              </a:lnSpc>
              <a:buClr>
                <a:srgbClr val="60223B"/>
              </a:buClr>
            </a:pPr>
            <a:endParaRPr lang="en-ZA" sz="3400" dirty="0" smtClean="0"/>
          </a:p>
        </p:txBody>
      </p:sp>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345" y="3913685"/>
            <a:ext cx="3179030" cy="26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154619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Line 2"/>
          <p:cNvSpPr>
            <a:spLocks noChangeShapeType="1"/>
          </p:cNvSpPr>
          <p:nvPr/>
        </p:nvSpPr>
        <p:spPr bwMode="auto">
          <a:xfrm>
            <a:off x="755650" y="836613"/>
            <a:ext cx="7704138" cy="0"/>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ZA" sz="5400" dirty="0" smtClean="0">
              <a:solidFill>
                <a:srgbClr val="000000"/>
              </a:solidFill>
              <a:latin typeface="Verdana" pitchFamily="34" charset="0"/>
            </a:endParaRPr>
          </a:p>
        </p:txBody>
      </p:sp>
      <p:sp>
        <p:nvSpPr>
          <p:cNvPr id="19460" name="Text Box 4"/>
          <p:cNvSpPr txBox="1">
            <a:spLocks noChangeArrowheads="1"/>
          </p:cNvSpPr>
          <p:nvPr/>
        </p:nvSpPr>
        <p:spPr bwMode="auto">
          <a:xfrm>
            <a:off x="6588125" y="3933825"/>
            <a:ext cx="43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dirty="0" smtClean="0">
              <a:solidFill>
                <a:srgbClr val="000000"/>
              </a:solidFill>
            </a:endParaRPr>
          </a:p>
        </p:txBody>
      </p:sp>
      <p:sp>
        <p:nvSpPr>
          <p:cNvPr id="19461" name="Text Box 5"/>
          <p:cNvSpPr txBox="1">
            <a:spLocks noChangeArrowheads="1"/>
          </p:cNvSpPr>
          <p:nvPr/>
        </p:nvSpPr>
        <p:spPr bwMode="auto">
          <a:xfrm>
            <a:off x="3059113" y="5589588"/>
            <a:ext cx="5762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dirty="0" smtClean="0">
              <a:solidFill>
                <a:srgbClr val="000000"/>
              </a:solidFill>
            </a:endParaRPr>
          </a:p>
        </p:txBody>
      </p:sp>
      <p:pic>
        <p:nvPicPr>
          <p:cNvPr id="19463" name="Picture 7" descr="lea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8350" y="549275"/>
            <a:ext cx="50482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5" y="260350"/>
            <a:ext cx="504825"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8" name="Rectangle 12"/>
          <p:cNvSpPr>
            <a:spLocks noChangeArrowheads="1"/>
          </p:cNvSpPr>
          <p:nvPr/>
        </p:nvSpPr>
        <p:spPr bwMode="auto">
          <a:xfrm>
            <a:off x="0" y="981075"/>
            <a:ext cx="8997950" cy="542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en-US" sz="3200" dirty="0" smtClean="0">
              <a:solidFill>
                <a:srgbClr val="000000"/>
              </a:solidFill>
              <a:latin typeface="Tahoma" pitchFamily="34" charset="0"/>
            </a:endParaRPr>
          </a:p>
        </p:txBody>
      </p:sp>
      <p:sp>
        <p:nvSpPr>
          <p:cNvPr id="19469" name="Text Box 13"/>
          <p:cNvSpPr txBox="1">
            <a:spLocks noChangeArrowheads="1"/>
          </p:cNvSpPr>
          <p:nvPr/>
        </p:nvSpPr>
        <p:spPr bwMode="auto">
          <a:xfrm>
            <a:off x="1187450" y="92075"/>
            <a:ext cx="72009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sz="5400" dirty="0" smtClean="0">
                <a:solidFill>
                  <a:srgbClr val="000000"/>
                </a:solidFill>
                <a:latin typeface="+mj-lt"/>
              </a:rPr>
              <a:t>Contents of Session 1</a:t>
            </a:r>
          </a:p>
        </p:txBody>
      </p:sp>
      <p:sp>
        <p:nvSpPr>
          <p:cNvPr id="2" name="TextBox 1"/>
          <p:cNvSpPr txBox="1"/>
          <p:nvPr/>
        </p:nvSpPr>
        <p:spPr>
          <a:xfrm>
            <a:off x="480974" y="1251934"/>
            <a:ext cx="8159788" cy="3970318"/>
          </a:xfrm>
          <a:prstGeom prst="rect">
            <a:avLst/>
          </a:prstGeom>
          <a:noFill/>
        </p:spPr>
        <p:txBody>
          <a:bodyPr wrap="square" rtlCol="0">
            <a:spAutoFit/>
          </a:bodyPr>
          <a:lstStyle/>
          <a:p>
            <a:pPr marL="342900" indent="-342900">
              <a:buFont typeface="Arial" pitchFamily="34" charset="0"/>
              <a:buChar char="•"/>
            </a:pPr>
            <a:r>
              <a:rPr lang="en-ZA" sz="2800" dirty="0" smtClean="0"/>
              <a:t>Why publish</a:t>
            </a:r>
          </a:p>
          <a:p>
            <a:pPr marL="342900" indent="-342900">
              <a:buFont typeface="Arial" pitchFamily="34" charset="0"/>
              <a:buChar char="•"/>
            </a:pPr>
            <a:r>
              <a:rPr lang="en-US" sz="2800" dirty="0" smtClean="0"/>
              <a:t>Concepts and principles related to scientific literature</a:t>
            </a:r>
          </a:p>
          <a:p>
            <a:pPr marL="342900" indent="-342900">
              <a:buFont typeface="Arial" pitchFamily="34" charset="0"/>
              <a:buChar char="•"/>
            </a:pPr>
            <a:r>
              <a:rPr lang="en-US" sz="2800" dirty="0" smtClean="0"/>
              <a:t>Peer review system</a:t>
            </a:r>
          </a:p>
          <a:p>
            <a:pPr marL="342900" indent="-342900">
              <a:buFont typeface="Arial" pitchFamily="34" charset="0"/>
              <a:buChar char="•"/>
            </a:pPr>
            <a:r>
              <a:rPr lang="en-ZA" sz="2800" dirty="0" smtClean="0"/>
              <a:t>Finding journals in a subject field</a:t>
            </a:r>
          </a:p>
          <a:p>
            <a:pPr marL="342900" indent="-342900">
              <a:buFont typeface="Arial" pitchFamily="34" charset="0"/>
              <a:buChar char="•"/>
            </a:pPr>
            <a:r>
              <a:rPr lang="en-ZA" sz="2800" dirty="0" smtClean="0"/>
              <a:t>Attributes of a “good” journal</a:t>
            </a:r>
          </a:p>
          <a:p>
            <a:pPr marL="342900" indent="-342900">
              <a:buFont typeface="Arial" pitchFamily="34" charset="0"/>
              <a:buChar char="•"/>
            </a:pPr>
            <a:r>
              <a:rPr lang="en-ZA" sz="2800" dirty="0" smtClean="0"/>
              <a:t>Match article type to journal type</a:t>
            </a:r>
          </a:p>
          <a:p>
            <a:pPr marL="342900" indent="-342900">
              <a:buFont typeface="Arial" pitchFamily="34" charset="0"/>
              <a:buChar char="•"/>
            </a:pPr>
            <a:r>
              <a:rPr lang="en-ZA" sz="2800" dirty="0" smtClean="0"/>
              <a:t>Author guidelines</a:t>
            </a:r>
          </a:p>
          <a:p>
            <a:pPr marL="342900" indent="-342900">
              <a:buFont typeface="Arial" pitchFamily="34" charset="0"/>
              <a:buChar char="•"/>
            </a:pPr>
            <a:r>
              <a:rPr lang="en-ZA" sz="2800" dirty="0" smtClean="0"/>
              <a:t>General considerations</a:t>
            </a:r>
          </a:p>
        </p:txBody>
      </p:sp>
    </p:spTree>
    <p:extLst>
      <p:ext uri="{BB962C8B-B14F-4D97-AF65-F5344CB8AC3E}">
        <p14:creationId xmlns:p14="http://schemas.microsoft.com/office/powerpoint/2010/main" val="352224928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tkssoftware.com/victory/wp-content/uploads/2012/03/academic-writ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7123" y="2871858"/>
            <a:ext cx="2842004" cy="2209659"/>
          </a:xfrm>
          <a:prstGeom prst="rect">
            <a:avLst/>
          </a:prstGeom>
          <a:noFill/>
          <a:extLst>
            <a:ext uri="{909E8E84-426E-40DD-AFC4-6F175D3DCCD1}">
              <a14:hiddenFill xmlns:a14="http://schemas.microsoft.com/office/drawing/2010/main">
                <a:solidFill>
                  <a:srgbClr val="FFFFFF"/>
                </a:solidFill>
              </a14:hiddenFill>
            </a:ext>
          </a:extLst>
        </p:spPr>
      </p:pic>
      <p:sp>
        <p:nvSpPr>
          <p:cNvPr id="19458" name="Line 2"/>
          <p:cNvSpPr>
            <a:spLocks noChangeShapeType="1"/>
          </p:cNvSpPr>
          <p:nvPr/>
        </p:nvSpPr>
        <p:spPr bwMode="auto">
          <a:xfrm>
            <a:off x="755650" y="836613"/>
            <a:ext cx="7704138" cy="0"/>
          </a:xfrm>
          <a:prstGeom prst="line">
            <a:avLst/>
          </a:prstGeom>
          <a:noFill/>
          <a:ln w="952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ZA" sz="5400" dirty="0" smtClean="0">
              <a:solidFill>
                <a:srgbClr val="000000"/>
              </a:solidFill>
              <a:latin typeface="Verdana" pitchFamily="34" charset="0"/>
            </a:endParaRPr>
          </a:p>
        </p:txBody>
      </p:sp>
      <p:sp>
        <p:nvSpPr>
          <p:cNvPr id="19460" name="Text Box 4"/>
          <p:cNvSpPr txBox="1">
            <a:spLocks noChangeArrowheads="1"/>
          </p:cNvSpPr>
          <p:nvPr/>
        </p:nvSpPr>
        <p:spPr bwMode="auto">
          <a:xfrm>
            <a:off x="6588125" y="3933825"/>
            <a:ext cx="43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dirty="0" smtClean="0">
              <a:solidFill>
                <a:srgbClr val="000000"/>
              </a:solidFill>
            </a:endParaRPr>
          </a:p>
        </p:txBody>
      </p:sp>
      <p:sp>
        <p:nvSpPr>
          <p:cNvPr id="19461" name="Text Box 5"/>
          <p:cNvSpPr txBox="1">
            <a:spLocks noChangeArrowheads="1"/>
          </p:cNvSpPr>
          <p:nvPr/>
        </p:nvSpPr>
        <p:spPr bwMode="auto">
          <a:xfrm>
            <a:off x="3059113" y="5589588"/>
            <a:ext cx="5762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dirty="0" smtClean="0">
              <a:solidFill>
                <a:srgbClr val="000000"/>
              </a:solidFill>
            </a:endParaRPr>
          </a:p>
        </p:txBody>
      </p:sp>
      <p:pic>
        <p:nvPicPr>
          <p:cNvPr id="19463" name="Picture 7" descr="lea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8350" y="549275"/>
            <a:ext cx="50482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0825" y="260350"/>
            <a:ext cx="504825"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8" name="Rectangle 12"/>
          <p:cNvSpPr>
            <a:spLocks noChangeArrowheads="1"/>
          </p:cNvSpPr>
          <p:nvPr/>
        </p:nvSpPr>
        <p:spPr bwMode="auto">
          <a:xfrm>
            <a:off x="0" y="981075"/>
            <a:ext cx="8997950" cy="542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en-US" sz="3200" dirty="0" smtClean="0">
              <a:solidFill>
                <a:srgbClr val="000000"/>
              </a:solidFill>
              <a:latin typeface="Tahoma" pitchFamily="34" charset="0"/>
            </a:endParaRPr>
          </a:p>
        </p:txBody>
      </p:sp>
      <p:sp>
        <p:nvSpPr>
          <p:cNvPr id="3" name="Rectangle 2"/>
          <p:cNvSpPr/>
          <p:nvPr/>
        </p:nvSpPr>
        <p:spPr>
          <a:xfrm>
            <a:off x="1043608" y="61864"/>
            <a:ext cx="7344742" cy="923330"/>
          </a:xfrm>
          <a:prstGeom prst="rect">
            <a:avLst/>
          </a:prstGeom>
        </p:spPr>
        <p:txBody>
          <a:bodyPr wrap="square">
            <a:spAutoFit/>
          </a:bodyPr>
          <a:lstStyle/>
          <a:p>
            <a:r>
              <a:rPr lang="en-ZA" sz="5400" dirty="0">
                <a:solidFill>
                  <a:prstClr val="black"/>
                </a:solidFill>
                <a:latin typeface="+mj-lt"/>
                <a:ea typeface="+mj-ea"/>
                <a:cs typeface="+mj-cs"/>
              </a:rPr>
              <a:t>Why publish</a:t>
            </a:r>
            <a:endParaRPr lang="en-ZA" sz="5400" dirty="0">
              <a:latin typeface="+mj-lt"/>
            </a:endParaRPr>
          </a:p>
        </p:txBody>
      </p:sp>
      <p:sp>
        <p:nvSpPr>
          <p:cNvPr id="4" name="Rectangle 3"/>
          <p:cNvSpPr/>
          <p:nvPr/>
        </p:nvSpPr>
        <p:spPr>
          <a:xfrm>
            <a:off x="755650" y="2167188"/>
            <a:ext cx="7632700" cy="1766637"/>
          </a:xfrm>
          <a:prstGeom prst="rect">
            <a:avLst/>
          </a:prstGeom>
        </p:spPr>
        <p:txBody>
          <a:bodyPr wrap="square">
            <a:spAutoFit/>
          </a:bodyPr>
          <a:lstStyle/>
          <a:p>
            <a:pPr marL="342900" lvl="0" indent="-342900">
              <a:spcBef>
                <a:spcPct val="20000"/>
              </a:spcBef>
              <a:buClr>
                <a:schemeClr val="accent2">
                  <a:lumMod val="50000"/>
                </a:schemeClr>
              </a:buClr>
              <a:buSzPct val="109000"/>
              <a:buFont typeface="Arial" pitchFamily="34" charset="0"/>
              <a:buChar char="•"/>
            </a:pPr>
            <a:r>
              <a:rPr lang="en-ZA" sz="3200" dirty="0">
                <a:solidFill>
                  <a:prstClr val="black"/>
                </a:solidFill>
              </a:rPr>
              <a:t>Advancement of human </a:t>
            </a:r>
            <a:r>
              <a:rPr lang="en-ZA" sz="3200" dirty="0" smtClean="0">
                <a:solidFill>
                  <a:prstClr val="black"/>
                </a:solidFill>
              </a:rPr>
              <a:t>knowledge</a:t>
            </a:r>
          </a:p>
          <a:p>
            <a:pPr marL="342900" lvl="0" indent="-342900">
              <a:spcBef>
                <a:spcPct val="20000"/>
              </a:spcBef>
              <a:buClr>
                <a:schemeClr val="accent2">
                  <a:lumMod val="50000"/>
                </a:schemeClr>
              </a:buClr>
              <a:buSzPct val="109000"/>
              <a:buFont typeface="Arial" pitchFamily="34" charset="0"/>
              <a:buChar char="•"/>
            </a:pPr>
            <a:r>
              <a:rPr lang="en-ZA" sz="3200" dirty="0" smtClean="0">
                <a:solidFill>
                  <a:prstClr val="black"/>
                </a:solidFill>
              </a:rPr>
              <a:t>Career advancement</a:t>
            </a:r>
          </a:p>
          <a:p>
            <a:pPr marL="342900" lvl="0" indent="-342900">
              <a:spcBef>
                <a:spcPct val="20000"/>
              </a:spcBef>
              <a:buClr>
                <a:schemeClr val="accent2">
                  <a:lumMod val="50000"/>
                </a:schemeClr>
              </a:buClr>
              <a:buSzPct val="109000"/>
              <a:buFont typeface="Arial" pitchFamily="34" charset="0"/>
              <a:buChar char="•"/>
            </a:pPr>
            <a:r>
              <a:rPr lang="en-ZA" sz="3200" dirty="0" smtClean="0">
                <a:solidFill>
                  <a:prstClr val="black"/>
                </a:solidFill>
              </a:rPr>
              <a:t>Money?</a:t>
            </a:r>
          </a:p>
        </p:txBody>
      </p:sp>
      <p:sp>
        <p:nvSpPr>
          <p:cNvPr id="2" name="TextBox 1"/>
          <p:cNvSpPr txBox="1"/>
          <p:nvPr/>
        </p:nvSpPr>
        <p:spPr>
          <a:xfrm>
            <a:off x="1547838" y="5320882"/>
            <a:ext cx="6048324" cy="646331"/>
          </a:xfrm>
          <a:prstGeom prst="rect">
            <a:avLst/>
          </a:prstGeom>
          <a:noFill/>
        </p:spPr>
        <p:txBody>
          <a:bodyPr wrap="square" rtlCol="0">
            <a:spAutoFit/>
          </a:bodyPr>
          <a:lstStyle/>
          <a:p>
            <a:pPr algn="ctr"/>
            <a:r>
              <a:rPr lang="en-ZA" dirty="0" smtClean="0"/>
              <a:t>“Students </a:t>
            </a:r>
            <a:r>
              <a:rPr lang="en-ZA" i="1" dirty="0" smtClean="0"/>
              <a:t>write</a:t>
            </a:r>
            <a:r>
              <a:rPr lang="en-ZA" dirty="0" smtClean="0"/>
              <a:t> their degrees. Academics </a:t>
            </a:r>
            <a:r>
              <a:rPr lang="en-ZA" i="1" dirty="0" smtClean="0"/>
              <a:t>write</a:t>
            </a:r>
            <a:r>
              <a:rPr lang="en-ZA" dirty="0" smtClean="0"/>
              <a:t> their careers… Writing is a currency in academia.” </a:t>
            </a:r>
          </a:p>
        </p:txBody>
      </p:sp>
    </p:spTree>
    <p:extLst>
      <p:ext uri="{BB962C8B-B14F-4D97-AF65-F5344CB8AC3E}">
        <p14:creationId xmlns:p14="http://schemas.microsoft.com/office/powerpoint/2010/main" val="355706870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Custom 1">
      <a:dk1>
        <a:srgbClr val="000000"/>
      </a:dk1>
      <a:lt1>
        <a:srgbClr val="FFFFFF"/>
      </a:lt1>
      <a:dk2>
        <a:srgbClr val="000000"/>
      </a:dk2>
      <a:lt2>
        <a:srgbClr val="808080"/>
      </a:lt2>
      <a:accent1>
        <a:srgbClr val="729900"/>
      </a:accent1>
      <a:accent2>
        <a:srgbClr val="729900"/>
      </a:accent2>
      <a:accent3>
        <a:srgbClr val="729900"/>
      </a:accent3>
      <a:accent4>
        <a:srgbClr val="729900"/>
      </a:accent4>
      <a:accent5>
        <a:srgbClr val="729900"/>
      </a:accent5>
      <a:accent6>
        <a:srgbClr val="729900"/>
      </a:accent6>
      <a:hlink>
        <a:srgbClr val="729900"/>
      </a:hlink>
      <a:folHlink>
        <a:srgbClr val="7299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EC9CE7AFD0DBB489248375E6C7436B4" ma:contentTypeVersion="2" ma:contentTypeDescription="Create a new document." ma:contentTypeScope="" ma:versionID="4ebc22b825b9aff9f651c91f75af1e6a">
  <xsd:schema xmlns:xsd="http://www.w3.org/2001/XMLSchema" xmlns:xs="http://www.w3.org/2001/XMLSchema" xmlns:p="http://schemas.microsoft.com/office/2006/metadata/properties" xmlns:ns1="http://schemas.microsoft.com/sharepoint/v3" xmlns:ns2="6ca0bdaf-a29d-46cd-9607-72596da23c65" targetNamespace="http://schemas.microsoft.com/office/2006/metadata/properties" ma:root="true" ma:fieldsID="5a28cfa8be0d98a70502981264e38f45" ns1:_="" ns2:_="">
    <xsd:import namespace="http://schemas.microsoft.com/sharepoint/v3"/>
    <xsd:import namespace="6ca0bdaf-a29d-46cd-9607-72596da23c65"/>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ca0bdaf-a29d-46cd-9607-72596da23c65"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3CCA1216-CCE0-4A08-9761-BA7AA26AD540}"/>
</file>

<file path=customXml/itemProps2.xml><?xml version="1.0" encoding="utf-8"?>
<ds:datastoreItem xmlns:ds="http://schemas.openxmlformats.org/officeDocument/2006/customXml" ds:itemID="{27ADC706-DE28-4646-9C46-461B62DCE12B}"/>
</file>

<file path=customXml/itemProps3.xml><?xml version="1.0" encoding="utf-8"?>
<ds:datastoreItem xmlns:ds="http://schemas.openxmlformats.org/officeDocument/2006/customXml" ds:itemID="{9C049172-AB57-4E1D-ADEB-DE2ADCCB4BAA}"/>
</file>

<file path=docProps/app.xml><?xml version="1.0" encoding="utf-8"?>
<Properties xmlns="http://schemas.openxmlformats.org/officeDocument/2006/extended-properties" xmlns:vt="http://schemas.openxmlformats.org/officeDocument/2006/docPropsVTypes">
  <TotalTime>5387</TotalTime>
  <Words>6043</Words>
  <Application>Microsoft Office PowerPoint</Application>
  <PresentationFormat>On-screen Show (4:3)</PresentationFormat>
  <Paragraphs>624</Paragraphs>
  <Slides>44</Slides>
  <Notes>44</Notes>
  <HiddenSlides>0</HiddenSlides>
  <MMClips>0</MMClips>
  <ScaleCrop>false</ScaleCrop>
  <HeadingPairs>
    <vt:vector size="4" baseType="variant">
      <vt:variant>
        <vt:lpstr>Theme</vt:lpstr>
      </vt:variant>
      <vt:variant>
        <vt:i4>2</vt:i4>
      </vt:variant>
      <vt:variant>
        <vt:lpstr>Slide Titles</vt:lpstr>
      </vt:variant>
      <vt:variant>
        <vt:i4>44</vt:i4>
      </vt:variant>
    </vt:vector>
  </HeadingPairs>
  <TitlesOfParts>
    <vt:vector size="46" baseType="lpstr">
      <vt:lpstr>Default Design</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Stellenbosch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Setup</dc:creator>
  <cp:lastModifiedBy>Setup</cp:lastModifiedBy>
  <cp:revision>182</cp:revision>
  <cp:lastPrinted>2013-04-18T06:21:00Z</cp:lastPrinted>
  <dcterms:created xsi:type="dcterms:W3CDTF">2013-04-11T09:32:41Z</dcterms:created>
  <dcterms:modified xsi:type="dcterms:W3CDTF">2013-05-21T10:13:45Z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0x0101008EC9CE7AFD0DBB489248375E6C7436B4</vt:lpwstr>
  </property>
</Properties>
</file>